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9" r:id="rId17"/>
    <p:sldId id="271" r:id="rId18"/>
    <p:sldId id="272" r:id="rId19"/>
    <p:sldId id="273" r:id="rId20"/>
    <p:sldId id="274" r:id="rId21"/>
    <p:sldId id="275" r:id="rId22"/>
    <p:sldId id="276" r:id="rId23"/>
    <p:sldId id="277" r:id="rId24"/>
    <p:sldId id="278"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382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d4c6bbba7ab66dfaa57#tid=68f840f87025800008f08c2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第二册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第二册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b8d626033?vop=1&amp;pid=76a7ecd9d&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）已知数列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为数列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项和</a:t>
                </a:r>
                <a:r>
                  <a:rPr lang="en-US" altLang="zh-CN" sz="1800" b="0" i="0">
                    <a:solidFill>
                      <a:srgbClr val="000000"/>
                    </a:solidFill>
                    <a:latin typeface="微软雅黑" pitchFamily="34" charset="0"/>
                    <a:ea typeface="微软雅黑" pitchFamily="34" charset="-122"/>
                    <a:cs typeface="微软雅黑" pitchFamily="34" charset="-120"/>
                  </a:rPr>
                  <a:t>，下列说法正确的是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7_1#b8d626033?vop=1&amp;pid=76a7ecd9d&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p:sp>
        <p:nvSpPr>
          <p:cNvPr id="3" name="QC_4_AN.18_1#b8d626033.bracket?vop=1&amp;pid=76a7ecd9d&amp;color=0,0,0&amp;vpa=6&amp;vtp=1&amp;bbb=1"/>
          <p:cNvSpPr/>
          <p:nvPr/>
        </p:nvSpPr>
        <p:spPr>
          <a:xfrm>
            <a:off x="1015460" y="14857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mc:AlternateContent xmlns:mc="http://schemas.openxmlformats.org/markup-compatibility/2006">
        <mc:Choice xmlns:a14="http://schemas.microsoft.com/office/drawing/2010/main" Requires="a14">
          <p:sp>
            <p:nvSpPr>
              <p:cNvPr id="4" name="QC_4_BD.17_2#b8d626033.choices?vop=1&amp;pid=76a7ecd9d&amp;color=0,0,0&amp;vtp=1&amp;bbb=1"/>
              <p:cNvSpPr/>
              <p:nvPr/>
            </p:nvSpPr>
            <p:spPr>
              <a:xfrm>
                <a:off x="832104" y="1851525"/>
                <a:ext cx="10533888" cy="905510"/>
              </a:xfrm>
              <a:prstGeom prst="rect">
                <a:avLst/>
              </a:prstGeom>
              <a:noFill/>
              <a:ln/>
            </p:spPr>
            <p:txBody>
              <a:bodyPr wrap="none" lIns="0" tIns="0" rIns="0" bIns="0" rtlCol="0" anchor="t"/>
              <a:lstStyle/>
              <a:p>
                <a:pPr latinLnBrk="1">
                  <a:lnSpc>
                    <a:spcPts val="44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a:solidFill>
                      <a:srgbClr val="000000"/>
                    </a:solidFill>
                    <a:latin typeface="微软雅黑" pitchFamily="34" charset="0"/>
                    <a:ea typeface="微软雅黑" pitchFamily="34" charset="-122"/>
                    <a:cs typeface="微软雅黑" pitchFamily="34" charset="-120"/>
                  </a:rPr>
                  <a:t>是等比数列</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是等比数列</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025</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026</m:t>
                        </m:r>
                      </m:sup>
                    </m:sSup>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17_2#b8d626033.choices?vop=1&amp;pid=76a7ecd9d&amp;color=0,0,0&amp;vtp=1&amp;bbb=1"/>
              <p:cNvSpPr>
                <a:spLocks noRot="1" noChangeAspect="1" noMove="1" noResize="1" noEditPoints="1" noAdjustHandles="1" noChangeArrowheads="1" noChangeShapeType="1" noTextEdit="1"/>
              </p:cNvSpPr>
              <p:nvPr/>
            </p:nvSpPr>
            <p:spPr>
              <a:xfrm>
                <a:off x="832104" y="1851525"/>
                <a:ext cx="10533888" cy="905510"/>
              </a:xfrm>
              <a:prstGeom prst="rect">
                <a:avLst/>
              </a:prstGeom>
              <a:blipFill>
                <a:blip r:embed="rId4"/>
                <a:stretch>
                  <a:fillRect l="-1389" b="-162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b8d626033?vop=1&amp;pid=76a7ecd9d&amp;color=0,0,0&amp;vtp=1&amp;bt=1&amp;bbb=1&amp;hb=1"/>
              <p:cNvSpPr/>
              <p:nvPr/>
            </p:nvSpPr>
            <p:spPr>
              <a:xfrm>
                <a:off x="832104" y="1080000"/>
                <a:ext cx="10533888" cy="2933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是首项为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的等比数列，</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，故A正确，C错误.</a:t>
                </a:r>
                <a:endParaRPr lang="en-US" altLang="zh-CN" sz="1800" dirty="0"/>
              </a:p>
              <a:p>
                <a:pPr latinLnBrk="1">
                  <a:lnSpc>
                    <a:spcPts val="46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den>
                        </m:f>
                        <m:r>
                          <a:rPr lang="en-US" altLang="zh-CN" sz="1800" b="0" i="0">
                            <a:solidFill>
                              <a:srgbClr val="000000"/>
                            </a:solidFill>
                            <a:latin typeface="Cambria Math" pitchFamily="34" charset="0"/>
                            <a:ea typeface="Cambria Math" pitchFamily="34" charset="-122"/>
                            <a:cs typeface="Cambria Math" pitchFamily="34" charset="-120"/>
                          </a:rPr>
                          <m:t>−1</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den>
                        </m:f>
                        <m:r>
                          <a:rPr lang="en-US" altLang="zh-CN" sz="1800" b="0" i="0">
                            <a:solidFill>
                              <a:srgbClr val="000000"/>
                            </a:solidFill>
                            <a:latin typeface="Cambria Math" pitchFamily="34" charset="0"/>
                            <a:ea typeface="Cambria Math" pitchFamily="34" charset="-122"/>
                            <a:cs typeface="Cambria Math" pitchFamily="34" charset="-120"/>
                          </a:rPr>
                          <m:t>−1</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1</m:t>
                            </m:r>
                          </m:sup>
                        </m:sSup>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是首项为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的等比数列，故B正确.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ct val="150000"/>
                  </a:lnSpc>
                </a:pPr>
                <a:endParaRPr lang="en-US" altLang="zh-CN" dirty="0"/>
              </a:p>
            </p:txBody>
          </p:sp>
        </mc:Choice>
        <mc:Fallback>
          <p:sp>
            <p:nvSpPr>
              <p:cNvPr id="2" name="QC_4_AS.19_1#b8d626033?vop=1&amp;pid=76a7ecd9d&amp;color=0,0,0&amp;vtp=1&amp;bt=1&amp;bbb=1&amp;hb=1"/>
              <p:cNvSpPr>
                <a:spLocks noRot="1" noChangeAspect="1" noMove="1" noResize="1" noEditPoints="1" noAdjustHandles="1" noChangeArrowheads="1" noChangeShapeType="1" noTextEdit="1"/>
              </p:cNvSpPr>
              <p:nvPr/>
            </p:nvSpPr>
            <p:spPr>
              <a:xfrm>
                <a:off x="832104" y="1080000"/>
                <a:ext cx="10533888" cy="2933700"/>
              </a:xfrm>
              <a:prstGeom prst="rect">
                <a:avLst/>
              </a:prstGeom>
              <a:blipFill>
                <a:blip r:embed="rId3"/>
                <a:stretch>
                  <a:fillRect l="-1389" r="-1331" b="-332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AS.19_1#b8d626033?vop=1&amp;pid=76a7ecd9d&amp;color=0,0,0&amp;vtp=1&amp;bt=1&amp;bbb=1&amp;hb=1">
                <a:extLst>
                  <a:ext uri="{FF2B5EF4-FFF2-40B4-BE49-F238E27FC236}">
                    <a16:creationId xmlns:a16="http://schemas.microsoft.com/office/drawing/2014/main" id="{9552E01A-3E0E-B6AC-4627-93874F0C5956}"/>
                  </a:ext>
                </a:extLst>
              </p:cNvPr>
              <p:cNvSpPr/>
              <p:nvPr/>
            </p:nvSpPr>
            <p:spPr>
              <a:xfrm>
                <a:off x="832104" y="3977632"/>
                <a:ext cx="10533888" cy="1066800"/>
              </a:xfrm>
              <a:prstGeom prst="rect">
                <a:avLst/>
              </a:prstGeom>
              <a:noFill/>
              <a:ln/>
            </p:spPr>
            <p:txBody>
              <a:bodyPr wrap="square" lIns="0" tIns="0" rIns="0" bIns="0" rtlCol="0" anchor="t"/>
              <a:lstStyle/>
              <a:p>
                <a:pPr latinLnBrk="1">
                  <a:lnSpc>
                    <a:spcPts val="42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025</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025</m:t>
                        </m:r>
                      </m:sup>
                    </m:s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025</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025</m:t>
                            </m:r>
                          </m:sup>
                        </m:sSup>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1−2</m:t>
                        </m:r>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026</m:t>
                        </m:r>
                      </m:sup>
                    </m:sSup>
                    <m:r>
                      <a:rPr lang="en-US" altLang="zh-CN" sz="1800" b="0" i="0">
                        <a:solidFill>
                          <a:srgbClr val="000000"/>
                        </a:solidFill>
                        <a:latin typeface="Cambria Math" pitchFamily="34" charset="0"/>
                        <a:ea typeface="Cambria Math" pitchFamily="34" charset="-122"/>
                        <a:cs typeface="Cambria Math" pitchFamily="34" charset="-120"/>
                      </a:rPr>
                      <m:t>−2−1=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026</m:t>
                        </m:r>
                      </m:sup>
                    </m:sSup>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，故D正确.</a:t>
                </a:r>
                <a:endParaRPr lang="en-US" altLang="zh-CN" sz="1800" dirty="0"/>
              </a:p>
              <a:p>
                <a:pPr latinLnBrk="1">
                  <a:lnSpc>
                    <a:spcPts val="100"/>
                  </a:lnSpc>
                </a:pPr>
                <a:endParaRPr lang="en-US" altLang="zh-CN" dirty="0"/>
              </a:p>
            </p:txBody>
          </p:sp>
        </mc:Choice>
        <mc:Fallback>
          <p:sp>
            <p:nvSpPr>
              <p:cNvPr id="3" name="QC_4_AS.19_1#b8d626033?vop=1&amp;pid=76a7ecd9d&amp;color=0,0,0&amp;vtp=1&amp;bt=1&amp;bbb=1&amp;hb=1">
                <a:extLst>
                  <a:ext uri="{FF2B5EF4-FFF2-40B4-BE49-F238E27FC236}">
                    <a16:creationId xmlns:a16="http://schemas.microsoft.com/office/drawing/2014/main" id="{9552E01A-3E0E-B6AC-4627-93874F0C5956}"/>
                  </a:ext>
                </a:extLst>
              </p:cNvPr>
              <p:cNvSpPr>
                <a:spLocks noRot="1" noChangeAspect="1" noMove="1" noResize="1" noEditPoints="1" noAdjustHandles="1" noChangeArrowheads="1" noChangeShapeType="1" noTextEdit="1"/>
              </p:cNvSpPr>
              <p:nvPr/>
            </p:nvSpPr>
            <p:spPr>
              <a:xfrm>
                <a:off x="832104" y="3977632"/>
                <a:ext cx="10533888" cy="1066800"/>
              </a:xfrm>
              <a:prstGeom prst="rect">
                <a:avLst/>
              </a:prstGeom>
              <a:blipFill>
                <a:blip r:embed="rId4"/>
                <a:stretch>
                  <a:fillRect l="-810" b="-6286"/>
                </a:stretch>
              </a:blipFill>
              <a:ln/>
            </p:spPr>
            <p:txBody>
              <a:bodyPr/>
              <a:lstStyle/>
              <a:p>
                <a:r>
                  <a:rPr lang="zh-CN" altLang="en-US">
                    <a:noFill/>
                  </a:rPr>
                  <a:t> </a:t>
                </a:r>
              </a:p>
            </p:txBody>
          </p:sp>
        </mc:Fallback>
      </mc:AlternateContent>
      <p:sp>
        <p:nvSpPr>
          <p:cNvPr id="4" name="QC_4_AS.19_1#b8d626033?vop=1&amp;pid=76a7ecd9d&amp;color=0,0,0&amp;vtp=1&amp;bt=1&amp;bbb=1&amp;hb=1">
            <a:extLst>
              <a:ext uri="{FF2B5EF4-FFF2-40B4-BE49-F238E27FC236}">
                <a16:creationId xmlns:a16="http://schemas.microsoft.com/office/drawing/2014/main" id="{F220DED4-CD7E-CD5E-E3EF-F82F4EEF3797}"/>
              </a:ext>
            </a:extLst>
          </p:cNvPr>
          <p:cNvSpPr/>
          <p:nvPr/>
        </p:nvSpPr>
        <p:spPr>
          <a:xfrm>
            <a:off x="832104" y="5044432"/>
            <a:ext cx="10533888" cy="354330"/>
          </a:xfrm>
          <a:prstGeom prst="rect">
            <a:avLst/>
          </a:prstGeom>
          <a:noFill/>
          <a:ln/>
        </p:spPr>
        <p:txBody>
          <a:bodyPr wrap="none" lIns="0" tIns="0" rIns="0" bIns="0" rtlCol="0" anchor="t"/>
          <a:lstStyle/>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ABD.</a:t>
            </a:r>
            <a:endParaRPr lang="en-US" altLang="zh-C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0_1#d5735ddf0?vop=1&amp;pid=76a7ecd9d&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）已知数列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，且满足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则下列说法正确的有(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0_1#d5735ddf0?vop=1&amp;pid=76a7ecd9d&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r="-1331" b="-18110"/>
                </a:stretch>
              </a:blipFill>
              <a:ln/>
            </p:spPr>
            <p:txBody>
              <a:bodyPr/>
              <a:lstStyle/>
              <a:p>
                <a:r>
                  <a:rPr lang="zh-CN" altLang="en-US">
                    <a:noFill/>
                  </a:rPr>
                  <a:t> </a:t>
                </a:r>
              </a:p>
            </p:txBody>
          </p:sp>
        </mc:Fallback>
      </mc:AlternateContent>
      <p:sp>
        <p:nvSpPr>
          <p:cNvPr id="3" name="QC_4_AN.21_1#d5735ddf0.bracket?vop=1&amp;pid=76a7ecd9d&amp;color=0,0,0&amp;vpa=7&amp;vtp=1&amp;bbb=1"/>
          <p:cNvSpPr/>
          <p:nvPr/>
        </p:nvSpPr>
        <p:spPr>
          <a:xfrm>
            <a:off x="3072860" y="14857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ACD</a:t>
            </a:r>
            <a:endParaRPr lang="en-US" altLang="zh-CN" dirty="0"/>
          </a:p>
        </p:txBody>
      </p:sp>
      <mc:AlternateContent xmlns:mc="http://schemas.openxmlformats.org/markup-compatibility/2006">
        <mc:Choice xmlns:a14="http://schemas.microsoft.com/office/drawing/2010/main" Requires="a14">
          <p:sp>
            <p:nvSpPr>
              <p:cNvPr id="4" name="QC_4_BD.20_2#d5735ddf0.choices?vop=1&amp;pid=76a7ecd9d&amp;color=0,0,0&amp;vtp=1&amp;bbb=1"/>
              <p:cNvSpPr/>
              <p:nvPr/>
            </p:nvSpPr>
            <p:spPr>
              <a:xfrm>
                <a:off x="832104" y="1851017"/>
                <a:ext cx="10533888" cy="877951"/>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a:solidFill>
                      <a:srgbClr val="000000"/>
                    </a:solidFill>
                    <a:latin typeface="微软雅黑" pitchFamily="34" charset="0"/>
                    <a:ea typeface="微软雅黑" pitchFamily="34" charset="-122"/>
                    <a:cs typeface="微软雅黑" pitchFamily="34" charset="-120"/>
                  </a:rPr>
                  <a:t>为等比数列</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为等差数列</a:t>
                </a:r>
                <a:endParaRPr lang="en-US" altLang="zh-CN" sz="1800" dirty="0"/>
              </a:p>
              <a:p>
                <a:pPr latinLnBrk="1">
                  <a:lnSpc>
                    <a:spcPts val="37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20_2#d5735ddf0.choices?vop=1&amp;pid=76a7ecd9d&amp;color=0,0,0&amp;vtp=1&amp;bbb=1"/>
              <p:cNvSpPr>
                <a:spLocks noRot="1" noChangeAspect="1" noMove="1" noResize="1" noEditPoints="1" noAdjustHandles="1" noChangeArrowheads="1" noChangeShapeType="1" noTextEdit="1"/>
              </p:cNvSpPr>
              <p:nvPr/>
            </p:nvSpPr>
            <p:spPr>
              <a:xfrm>
                <a:off x="832104" y="1851017"/>
                <a:ext cx="10533888" cy="877951"/>
              </a:xfrm>
              <a:prstGeom prst="rect">
                <a:avLst/>
              </a:prstGeom>
              <a:blipFill>
                <a:blip r:embed="rId4"/>
                <a:stretch>
                  <a:fillRect l="-1389" b="-90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2_1#d5735ddf0?vop=1&amp;pid=76a7ecd9d&amp;color=0,0,0&amp;vtp=1&amp;bt=1&amp;bbb=1&amp;hb=1"/>
              <p:cNvSpPr/>
              <p:nvPr/>
            </p:nvSpPr>
            <p:spPr>
              <a:xfrm>
                <a:off x="832104" y="1080000"/>
                <a:ext cx="10533888" cy="441394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.由题可知，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所以数列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是首项为3,公比为3的等比数列，故A正确.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题可知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=4</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=40</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显然数列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的前3项2,5,14不能构成等差数列，故B错误.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dirty="0">
                    <a:solidFill>
                      <a:srgbClr val="000000"/>
                    </a:solidFill>
                    <a:latin typeface="微软雅黑" pitchFamily="34" charset="0"/>
                    <a:ea typeface="微软雅黑" pitchFamily="34" charset="-122"/>
                    <a:cs typeface="微软雅黑" pitchFamily="34" charset="-120"/>
                  </a:rPr>
                  <a:t>A选项分析可知，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，所以当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6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num>
                      <m:den>
                        <m:r>
                          <a:rPr lang="en-US" altLang="zh-CN" sz="1800" b="0" i="0">
                            <a:solidFill>
                              <a:srgbClr val="000000"/>
                            </a:solidFill>
                            <a:latin typeface="Cambria Math" pitchFamily="34" charset="0"/>
                            <a:ea typeface="Cambria Math" pitchFamily="34" charset="-122"/>
                            <a:cs typeface="Cambria Math" pitchFamily="34" charset="-120"/>
                          </a:rPr>
                          <m:t>1−3</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也符合上式，所以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故C</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dirty="0">
                    <a:solidFill>
                      <a:srgbClr val="000000"/>
                    </a:solidFill>
                    <a:latin typeface="微软雅黑" pitchFamily="34" charset="0"/>
                    <a:ea typeface="微软雅黑" pitchFamily="34" charset="-122"/>
                    <a:cs typeface="微软雅黑" pitchFamily="34" charset="-120"/>
                  </a:rPr>
                  <a:t>C选项分析可知，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3(1−</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m:t>
                                </m:r>
                              </m:e>
                              <m:sup>
                                <m:r>
                                  <a:rPr lang="en-US" altLang="zh-CN" b="0" i="0">
                                    <a:solidFill>
                                      <a:srgbClr val="000000"/>
                                    </a:solidFill>
                                    <a:latin typeface="Cambria Math" pitchFamily="34" charset="0"/>
                                    <a:ea typeface="Cambria Math" pitchFamily="34" charset="-122"/>
                                    <a:cs typeface="Cambria Math" pitchFamily="34" charset="-120"/>
                                  </a:rPr>
                                  <m:t>𝑛</m:t>
                                </m:r>
                              </m:sup>
                            </m:sSup>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1−3</m:t>
                            </m:r>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𝑛</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m:t>
                            </m:r>
                          </m:e>
                          <m:sup>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+1</m:t>
                            </m:r>
                          </m:sup>
                        </m:s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，故D正确.故选ACD.</a:t>
                </a:r>
                <a:endParaRPr lang="en-US" altLang="zh-CN" dirty="0"/>
              </a:p>
            </p:txBody>
          </p:sp>
        </mc:Choice>
        <mc:Fallback>
          <p:sp>
            <p:nvSpPr>
              <p:cNvPr id="2" name="QC_4_AS.22_1#d5735ddf0?vop=1&amp;pid=76a7ecd9d&amp;color=0,0,0&amp;vtp=1&amp;bt=1&amp;bbb=1&amp;hb=1"/>
              <p:cNvSpPr>
                <a:spLocks noRot="1" noChangeAspect="1" noMove="1" noResize="1" noEditPoints="1" noAdjustHandles="1" noChangeArrowheads="1" noChangeShapeType="1" noTextEdit="1"/>
              </p:cNvSpPr>
              <p:nvPr/>
            </p:nvSpPr>
            <p:spPr>
              <a:xfrm>
                <a:off x="832104" y="1080000"/>
                <a:ext cx="10533888" cy="4413949"/>
              </a:xfrm>
              <a:prstGeom prst="rect">
                <a:avLst/>
              </a:prstGeom>
              <a:blipFill>
                <a:blip r:embed="rId3"/>
                <a:stretch>
                  <a:fillRect l="-1389" r="-2720" b="-1934"/>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175d030c7?vop=1&amp;pid=76a7ecd9d&amp;color=0,0,0&amp;vtp=1&amp;bt=1&amp;bbb=1&amp;hb=1"/>
              <p:cNvSpPr/>
              <p:nvPr/>
            </p:nvSpPr>
            <p:spPr>
              <a:xfrm>
                <a:off x="832104" y="1080000"/>
                <a:ext cx="1053190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新情境</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要登上某座山的最高峰</a:t>
                </a:r>
                <a:r>
                  <a:rPr lang="en-US" altLang="zh-CN" sz="1800" b="0" i="0" dirty="0">
                    <a:solidFill>
                      <a:srgbClr val="000000"/>
                    </a:solidFill>
                    <a:latin typeface="微软雅黑" pitchFamily="34" charset="0"/>
                    <a:ea typeface="微软雅黑" pitchFamily="34" charset="-122"/>
                    <a:cs typeface="微软雅黑" pitchFamily="34" charset="-120"/>
                  </a:rPr>
                  <a:t>，一共需要走6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666级阶梯.小明和小吉同时从第1</a:t>
                </a:r>
                <a:r>
                  <a:rPr lang="en-US" altLang="zh-CN" sz="1800" b="0" i="0">
                    <a:solidFill>
                      <a:srgbClr val="000000"/>
                    </a:solidFill>
                    <a:latin typeface="微软雅黑" pitchFamily="34" charset="0"/>
                    <a:ea typeface="微软雅黑" pitchFamily="34" charset="-122"/>
                    <a:cs typeface="微软雅黑" pitchFamily="34" charset="-120"/>
                  </a:rPr>
                  <a:t>级阶梯出发登峰，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假设他们在前</a:t>
                </a:r>
                <a:r>
                  <a:rPr lang="en-US" altLang="zh-CN" sz="1800" b="0" i="0" dirty="0">
                    <a:solidFill>
                      <a:srgbClr val="000000"/>
                    </a:solidFill>
                    <a:latin typeface="微软雅黑" pitchFamily="34" charset="0"/>
                    <a:ea typeface="微软雅黑" pitchFamily="34" charset="-122"/>
                    <a:cs typeface="微软雅黑" pitchFamily="34" charset="-120"/>
                  </a:rPr>
                  <a:t>30分钟中，每分钟走50级阶梯，由于体力有限，小明每隔30分钟</a:t>
                </a:r>
                <a:r>
                  <a:rPr lang="en-US" altLang="zh-CN" sz="1800" b="0" i="0">
                    <a:solidFill>
                      <a:srgbClr val="000000"/>
                    </a:solidFill>
                    <a:latin typeface="微软雅黑" pitchFamily="34" charset="0"/>
                    <a:ea typeface="微软雅黑" pitchFamily="34" charset="-122"/>
                    <a:cs typeface="微软雅黑" pitchFamily="34" charset="-120"/>
                  </a:rPr>
                  <a:t>，每分钟走的阶梯数减少</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微软雅黑" pitchFamily="34" charset="0"/>
                    <a:ea typeface="微软雅黑" pitchFamily="34" charset="-122"/>
                    <a:cs typeface="微软雅黑" pitchFamily="34" charset="-120"/>
                  </a:rPr>
                  <a:t>级，而小吉每隔30分钟，其速度降低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oMath>
                </a14:m>
                <a:r>
                  <a:rPr lang="en-US" altLang="zh-CN" sz="1800" b="0" i="0" dirty="0">
                    <a:solidFill>
                      <a:srgbClr val="000000"/>
                    </a:solidFill>
                    <a:latin typeface="微软雅黑" pitchFamily="34" charset="0"/>
                    <a:ea typeface="微软雅黑" pitchFamily="34" charset="-122"/>
                    <a:cs typeface="微软雅黑" pitchFamily="34" charset="-120"/>
                  </a:rPr>
                  <a:t>，直到登上最高峰，则（参考数据：</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4</m:t>
                        </m:r>
                      </m:sup>
                    </m:sSup>
                    <m:r>
                      <a:rPr lang="en-US" altLang="zh-CN" sz="1800" b="0" i="0">
                        <a:solidFill>
                          <a:srgbClr val="000000"/>
                        </a:solidFill>
                        <a:latin typeface="Cambria Math" pitchFamily="34" charset="0"/>
                        <a:ea typeface="Cambria Math" pitchFamily="34" charset="-122"/>
                        <a:cs typeface="Cambria Math" pitchFamily="34" charset="-120"/>
                      </a:rPr>
                      <m:t>≈0.66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a:solidFill>
                          <a:srgbClr val="000000"/>
                        </a:solidFill>
                        <a:latin typeface="Cambria Math" pitchFamily="34" charset="0"/>
                        <a:ea typeface="Cambria Math" pitchFamily="34" charset="-122"/>
                        <a:cs typeface="Cambria Math" pitchFamily="34" charset="-120"/>
                      </a:rPr>
                      <m:t>≈0.59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0.9</m:t>
                        </m:r>
                      </m:e>
                      <m:sup>
                        <m:r>
                          <a:rPr lang="en-US" altLang="zh-CN" b="0" i="0">
                            <a:solidFill>
                              <a:srgbClr val="000000"/>
                            </a:solidFill>
                            <a:latin typeface="Cambria Math" pitchFamily="34" charset="0"/>
                            <a:ea typeface="Cambria Math" pitchFamily="34" charset="-122"/>
                            <a:cs typeface="Cambria Math" pitchFamily="34" charset="-120"/>
                          </a:rPr>
                          <m:t>6</m:t>
                        </m:r>
                      </m:sup>
                    </m:sSup>
                    <m:r>
                      <a:rPr lang="en-US" altLang="zh-CN" b="0" i="0">
                        <a:solidFill>
                          <a:srgbClr val="000000"/>
                        </a:solidFill>
                        <a:latin typeface="Cambria Math" pitchFamily="34" charset="0"/>
                        <a:ea typeface="Cambria Math" pitchFamily="34" charset="-122"/>
                        <a:cs typeface="Cambria Math" pitchFamily="34" charset="-120"/>
                      </a:rPr>
                      <m:t>≈0.53</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0.9</m:t>
                        </m:r>
                      </m:e>
                      <m:sup>
                        <m:r>
                          <a:rPr lang="en-US" altLang="zh-CN" b="0" i="0">
                            <a:solidFill>
                              <a:srgbClr val="000000"/>
                            </a:solidFill>
                            <a:latin typeface="Cambria Math" pitchFamily="34" charset="0"/>
                            <a:ea typeface="Cambria Math" pitchFamily="34" charset="-122"/>
                            <a:cs typeface="Cambria Math" pitchFamily="34" charset="-120"/>
                          </a:rPr>
                          <m:t>7</m:t>
                        </m:r>
                      </m:sup>
                    </m:sSup>
                    <m:r>
                      <a:rPr lang="en-US" altLang="zh-CN" b="0" i="0">
                        <a:solidFill>
                          <a:srgbClr val="000000"/>
                        </a:solidFill>
                        <a:latin typeface="Cambria Math" pitchFamily="34" charset="0"/>
                        <a:ea typeface="Cambria Math" pitchFamily="34" charset="-122"/>
                        <a:cs typeface="Cambria Math" pitchFamily="34" charset="-120"/>
                      </a:rPr>
                      <m:t>≈0.48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3_1#175d030c7?vop=1&amp;pid=76a7ecd9d&amp;color=0,0,0&amp;vtp=1&amp;bt=1&amp;bbb=1&amp;hb=1"/>
              <p:cNvSpPr>
                <a:spLocks noRot="1" noChangeAspect="1" noMove="1" noResize="1" noEditPoints="1" noAdjustHandles="1" noChangeArrowheads="1" noChangeShapeType="1" noTextEdit="1"/>
              </p:cNvSpPr>
              <p:nvPr/>
            </p:nvSpPr>
            <p:spPr>
              <a:xfrm>
                <a:off x="832104" y="1080000"/>
                <a:ext cx="10531904" cy="1608455"/>
              </a:xfrm>
              <a:prstGeom prst="rect">
                <a:avLst/>
              </a:prstGeom>
              <a:blipFill>
                <a:blip r:embed="rId3"/>
                <a:stretch>
                  <a:fillRect l="-1390" r="-1216" b="-9091"/>
                </a:stretch>
              </a:blipFill>
              <a:ln/>
            </p:spPr>
            <p:txBody>
              <a:bodyPr/>
              <a:lstStyle/>
              <a:p>
                <a:r>
                  <a:rPr lang="zh-CN" altLang="en-US">
                    <a:noFill/>
                  </a:rPr>
                  <a:t> </a:t>
                </a:r>
              </a:p>
            </p:txBody>
          </p:sp>
        </mc:Fallback>
      </mc:AlternateContent>
      <p:pic>
        <p:nvPicPr>
          <p:cNvPr id="3" name="QC_4_BD.23_1#175d030c7?vop=1&amp;pid=76a7ecd9d&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8245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24_1#175d030c7.bracket?vop=1&amp;pid=76a7ecd9d&amp;color=0,0,0&amp;vpa=8&amp;vtp=1"/>
          <p:cNvSpPr/>
          <p:nvPr/>
        </p:nvSpPr>
        <p:spPr>
          <a:xfrm>
            <a:off x="3736308" y="2323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5" name="QC_4_BD.23_2#175d030c7.choices?vop=1&amp;pid=76a7ecd9d&amp;color=0,0,0&amp;vtp=1&amp;bbb=1"/>
          <p:cNvSpPr/>
          <p:nvPr/>
        </p:nvSpPr>
        <p:spPr>
          <a:xfrm>
            <a:off x="832104" y="2694932"/>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小吉到达最高峰的时间比小明早</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小明到达最高峰的时间比小吉早</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小吉登上最高峰所需时间少于</a:t>
            </a:r>
            <a:r>
              <a:rPr lang="en-US" altLang="zh-CN" sz="1800" b="0" i="0">
                <a:solidFill>
                  <a:srgbClr val="000000"/>
                </a:solidFill>
                <a:latin typeface="微软雅黑" pitchFamily="34" charset="0"/>
                <a:ea typeface="微软雅黑" pitchFamily="34" charset="-122"/>
                <a:cs typeface="微软雅黑" pitchFamily="34" charset="-120"/>
              </a:rPr>
              <a:t>160分钟</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两人到达最高峰的时间差距超过20分钟</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175d030c7?vop=1&amp;pid=76a7ecd9d&amp;color=0,0,0&amp;vtp=1&amp;bt=1&amp;bbb=1"/>
              <p:cNvSpPr/>
              <p:nvPr/>
            </p:nvSpPr>
            <p:spPr>
              <a:xfrm>
                <a:off x="832104" y="1080000"/>
                <a:ext cx="10533888" cy="4279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【解析】记第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个30分钟小明和小吉走的级数分别为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=−150(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=0.9</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是以1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500为首项，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为公差的等差数列，</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是以1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500为首项，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为公比的等比数列，</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500−150(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−1)=−150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650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设</a:t>
                </a:r>
                <a:r>
                  <a:rPr lang="en-US" altLang="zh-CN" sz="1800" b="0" i="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a:t>
                </a:r>
                <a:endParaRPr lang="en-US" altLang="zh-CN" sz="1800" dirty="0"/>
              </a:p>
              <a:p>
                <a:pPr latinLnBrk="1">
                  <a:lnSpc>
                    <a:spcPts val="35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500+(−150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650)]</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575</m:t>
                    </m:r>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6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1−0.9</m:t>
                        </m:r>
                      </m:den>
                    </m:f>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algn="l" latinLnBrk="1">
                  <a:lnSpc>
                    <a:spcPct val="150000"/>
                  </a:lnSpc>
                </a:pPr>
                <a:endParaRPr lang="en-US" altLang="zh-CN" sz="1800" dirty="0"/>
              </a:p>
            </p:txBody>
          </p:sp>
        </mc:Choice>
        <mc:Fallback>
          <p:sp>
            <p:nvSpPr>
              <p:cNvPr id="2" name="QC_4_AS.25_1#175d030c7?vop=1&amp;pid=76a7ecd9d&amp;color=0,0,0&amp;vtp=1&amp;bt=1&amp;bbb=1"/>
              <p:cNvSpPr>
                <a:spLocks noRot="1" noChangeAspect="1" noMove="1" noResize="1" noEditPoints="1" noAdjustHandles="1" noChangeArrowheads="1" noChangeShapeType="1" noTextEdit="1"/>
              </p:cNvSpPr>
              <p:nvPr/>
            </p:nvSpPr>
            <p:spPr>
              <a:xfrm>
                <a:off x="832104" y="1080000"/>
                <a:ext cx="10533888" cy="4279900"/>
              </a:xfrm>
              <a:prstGeom prst="rect">
                <a:avLst/>
              </a:prstGeom>
              <a:blipFill>
                <a:blip r:embed="rId3"/>
                <a:stretch>
                  <a:fillRect l="-1389" b="-1994"/>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175d030c7?vop=1&amp;pid=76a7ecd9d&amp;color=0,0,0&amp;vtp=1&amp;bt=1&amp;bbb=1">
                <a:extLst>
                  <a:ext uri="{FF2B5EF4-FFF2-40B4-BE49-F238E27FC236}">
                    <a16:creationId xmlns:a16="http://schemas.microsoft.com/office/drawing/2014/main" id="{73CE3897-3EE2-971E-D4DA-77DC951A49BA}"/>
                  </a:ext>
                </a:extLst>
              </p:cNvPr>
              <p:cNvSpPr/>
              <p:nvPr/>
            </p:nvSpPr>
            <p:spPr>
              <a:xfrm>
                <a:off x="832104" y="1080000"/>
                <a:ext cx="10533888" cy="3796030"/>
              </a:xfrm>
              <a:prstGeom prst="rect">
                <a:avLst/>
              </a:prstGeom>
              <a:noFill/>
              <a:ln/>
            </p:spPr>
            <p:txBody>
              <a:bodyPr wrap="none" lIns="0" tIns="0" rIns="0" bIns="0" rtlCol="0" anchor="t"/>
              <a:lstStyle/>
              <a:p>
                <a:pPr algn="l"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a:solidFill>
                          <a:srgbClr val="000000"/>
                        </a:solidFill>
                        <a:latin typeface="Cambria Math" pitchFamily="34" charset="0"/>
                        <a:ea typeface="Cambria Math" pitchFamily="34" charset="-122"/>
                        <a:cs typeface="Cambria Math" pitchFamily="34" charset="-120"/>
                      </a:rPr>
                      <m:t>=−75×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575×5=6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000&lt;6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6</m:t>
                        </m:r>
                      </m:sub>
                    </m:sSub>
                    <m:r>
                      <a:rPr lang="en-US" altLang="zh-CN" sz="1800" b="0" i="0">
                        <a:solidFill>
                          <a:srgbClr val="000000"/>
                        </a:solidFill>
                        <a:latin typeface="Cambria Math" pitchFamily="34" charset="0"/>
                        <a:ea typeface="Cambria Math" pitchFamily="34" charset="-122"/>
                        <a:cs typeface="Cambria Math" pitchFamily="34" charset="-120"/>
                      </a:rPr>
                      <m:t>=−75×</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6</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575×6=6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750&gt;6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6</m:t>
                        </m:r>
                      </m:sub>
                    </m:sSub>
                    <m:r>
                      <a:rPr lang="en-US" altLang="zh-CN" sz="1800" b="0" i="0">
                        <a:solidFill>
                          <a:srgbClr val="000000"/>
                        </a:solidFill>
                        <a:latin typeface="Cambria Math" pitchFamily="34" charset="0"/>
                        <a:ea typeface="Cambria Math" pitchFamily="34" charset="-122"/>
                        <a:cs typeface="Cambria Math" pitchFamily="34" charset="-120"/>
                      </a:rPr>
                      <m:t>=−150×6+1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650=750</m:t>
                    </m:r>
                  </m:oMath>
                </a14:m>
                <a:r>
                  <a:rPr lang="en-US" altLang="zh-CN" sz="1800" b="0" i="0" dirty="0">
                    <a:solidFill>
                      <a:srgbClr val="000000"/>
                    </a:solidFill>
                    <a:latin typeface="微软雅黑" pitchFamily="34" charset="0"/>
                    <a:ea typeface="微软雅黑" pitchFamily="34" charset="-122"/>
                    <a:cs typeface="微软雅黑" pitchFamily="34" charset="-120"/>
                  </a:rPr>
                  <a:t>，故第6个30分钟小明每分钟走的级数为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750</m:t>
                        </m:r>
                      </m:num>
                      <m:den>
                        <m:r>
                          <a:rPr lang="en-US" altLang="zh-CN" sz="1800" b="0" i="0">
                            <a:solidFill>
                              <a:srgbClr val="000000"/>
                            </a:solidFill>
                            <a:latin typeface="Cambria Math" pitchFamily="34" charset="0"/>
                            <a:ea typeface="Cambria Math" pitchFamily="34" charset="-122"/>
                            <a:cs typeface="Cambria Math" pitchFamily="34" charset="-120"/>
                          </a:rPr>
                          <m:t>30</m:t>
                        </m:r>
                      </m:den>
                    </m:f>
                    <m:r>
                      <a:rPr lang="en-US" altLang="zh-CN" sz="1800" b="0" i="0">
                        <a:solidFill>
                          <a:srgbClr val="00000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以小明登上最高峰所需时间为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5×30+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666</m:t>
                        </m:r>
                      </m:num>
                      <m:den>
                        <m:r>
                          <a:rPr lang="en-US" altLang="zh-CN" sz="1800" b="0" i="0">
                            <a:solidFill>
                              <a:srgbClr val="000000"/>
                            </a:solidFill>
                            <a:latin typeface="Cambria Math" pitchFamily="34" charset="0"/>
                            <a:ea typeface="Cambria Math" pitchFamily="34" charset="-122"/>
                            <a:cs typeface="Cambria Math" pitchFamily="34" charset="-120"/>
                          </a:rPr>
                          <m:t>25</m:t>
                        </m:r>
                      </m:den>
                    </m:f>
                    <m:r>
                      <a:rPr lang="en-US" altLang="zh-CN" sz="1800" b="0" i="0">
                        <a:solidFill>
                          <a:srgbClr val="000000"/>
                        </a:solidFill>
                        <a:latin typeface="Cambria Math" pitchFamily="34" charset="0"/>
                        <a:ea typeface="Cambria Math" pitchFamily="34" charset="-122"/>
                        <a:cs typeface="Cambria Math" pitchFamily="34" charset="-120"/>
                      </a:rPr>
                      <m:t>=176.64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（分钟）.</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000×(1−0.59)=6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150&lt;6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6</m:t>
                        </m:r>
                      </m:sub>
                    </m:sSub>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a:solidFill>
                          <a:srgbClr val="000000"/>
                        </a:solidFill>
                        <a:latin typeface="Cambria Math" pitchFamily="34" charset="0"/>
                        <a:ea typeface="Cambria Math" pitchFamily="34" charset="-122"/>
                        <a:cs typeface="Cambria Math" pitchFamily="34" charset="-120"/>
                      </a:rPr>
                      <m:t>)≈15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000×(1−0.53)=7</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050&gt;6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6</m:t>
                        </m:r>
                      </m:sub>
                    </m:sSub>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500×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0.9</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a:solidFill>
                          <a:srgbClr val="000000"/>
                        </a:solidFill>
                        <a:latin typeface="Cambria Math" pitchFamily="34" charset="0"/>
                        <a:ea typeface="Cambria Math" pitchFamily="34" charset="-122"/>
                        <a:cs typeface="Cambria Math" pitchFamily="34" charset="-120"/>
                      </a:rPr>
                      <m:t>≈885</m:t>
                    </m:r>
                  </m:oMath>
                </a14:m>
                <a:r>
                  <a:rPr lang="en-US" altLang="zh-CN" sz="1800" b="0" i="0" dirty="0">
                    <a:solidFill>
                      <a:srgbClr val="000000"/>
                    </a:solidFill>
                    <a:latin typeface="微软雅黑" pitchFamily="34" charset="0"/>
                    <a:ea typeface="微软雅黑" pitchFamily="34" charset="-122"/>
                    <a:cs typeface="微软雅黑" pitchFamily="34" charset="-120"/>
                  </a:rPr>
                  <a:t>，故第6个30分钟小吉每分钟走的级数为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885</m:t>
                        </m:r>
                      </m:num>
                      <m:den>
                        <m:r>
                          <a:rPr lang="en-US" altLang="zh-CN" sz="1800" b="0" i="0">
                            <a:solidFill>
                              <a:srgbClr val="000000"/>
                            </a:solidFill>
                            <a:latin typeface="Cambria Math" pitchFamily="34" charset="0"/>
                            <a:ea typeface="Cambria Math" pitchFamily="34" charset="-122"/>
                            <a:cs typeface="Cambria Math" pitchFamily="34" charset="-120"/>
                          </a:rPr>
                          <m:t>30</m:t>
                        </m:r>
                      </m:den>
                    </m:f>
                    <m:r>
                      <a:rPr lang="en-US" altLang="zh-CN" sz="1800" b="0" i="0">
                        <a:solidFill>
                          <a:srgbClr val="000000"/>
                        </a:solidFill>
                        <a:latin typeface="Cambria Math" pitchFamily="34" charset="0"/>
                        <a:ea typeface="Cambria Math" pitchFamily="34" charset="-122"/>
                        <a:cs typeface="Cambria Math" pitchFamily="34" charset="-120"/>
                      </a:rPr>
                      <m:t>=29.5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以小吉登上最高峰所需时间为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5×30+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666−6</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150</m:t>
                        </m:r>
                      </m:num>
                      <m:den>
                        <m:r>
                          <a:rPr lang="en-US" altLang="zh-CN" sz="1800" b="0" i="0">
                            <a:solidFill>
                              <a:srgbClr val="000000"/>
                            </a:solidFill>
                            <a:latin typeface="Cambria Math" pitchFamily="34" charset="0"/>
                            <a:ea typeface="Cambria Math" pitchFamily="34" charset="-122"/>
                            <a:cs typeface="Cambria Math" pitchFamily="34" charset="-120"/>
                          </a:rPr>
                          <m:t>29.5</m:t>
                        </m:r>
                      </m:den>
                    </m:f>
                    <m:r>
                      <a:rPr lang="en-US" altLang="zh-CN" sz="1800" b="0" i="0">
                        <a:solidFill>
                          <a:srgbClr val="000000"/>
                        </a:solidFill>
                        <a:latin typeface="Cambria Math" pitchFamily="34" charset="0"/>
                        <a:ea typeface="Cambria Math" pitchFamily="34" charset="-122"/>
                        <a:cs typeface="Cambria Math" pitchFamily="34" charset="-120"/>
                      </a:rPr>
                      <m:t>≈167.49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（分钟）.</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176.64−167.49=9.15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（分钟），</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以小吉到达最高峰的时间比小明早</a:t>
                </a:r>
                <a:r>
                  <a:rPr lang="en-US" altLang="zh-CN" sz="1800" b="0" i="0" dirty="0">
                    <a:solidFill>
                      <a:srgbClr val="000000"/>
                    </a:solidFill>
                    <a:latin typeface="微软雅黑" pitchFamily="34" charset="0"/>
                    <a:ea typeface="微软雅黑" pitchFamily="34" charset="-122"/>
                    <a:cs typeface="微软雅黑" pitchFamily="34" charset="-120"/>
                  </a:rPr>
                  <a:t>，但差距不超过20分钟.故选A.</a:t>
                </a:r>
                <a:endParaRPr lang="en-US" altLang="zh-CN" sz="1800" dirty="0"/>
              </a:p>
            </p:txBody>
          </p:sp>
        </mc:Choice>
        <mc:Fallback>
          <p:sp>
            <p:nvSpPr>
              <p:cNvPr id="2" name="QC_4_AS.25_1#175d030c7?vop=1&amp;pid=76a7ecd9d&amp;color=0,0,0&amp;vtp=1&amp;bt=1&amp;bbb=1">
                <a:extLst>
                  <a:ext uri="{FF2B5EF4-FFF2-40B4-BE49-F238E27FC236}">
                    <a16:creationId xmlns:a16="http://schemas.microsoft.com/office/drawing/2014/main" id="{73CE3897-3EE2-971E-D4DA-77DC951A49BA}"/>
                  </a:ext>
                </a:extLst>
              </p:cNvPr>
              <p:cNvSpPr>
                <a:spLocks noRot="1" noChangeAspect="1" noMove="1" noResize="1" noEditPoints="1" noAdjustHandles="1" noChangeArrowheads="1" noChangeShapeType="1" noTextEdit="1"/>
              </p:cNvSpPr>
              <p:nvPr/>
            </p:nvSpPr>
            <p:spPr>
              <a:xfrm>
                <a:off x="832104" y="1080000"/>
                <a:ext cx="10533888" cy="3796030"/>
              </a:xfrm>
              <a:prstGeom prst="rect">
                <a:avLst/>
              </a:prstGeom>
              <a:blipFill>
                <a:blip r:embed="rId2"/>
                <a:stretch>
                  <a:fillRect l="-1389" b="-3692"/>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27344059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6_1#69ef672e4?vop=1&amp;pid=76a7ecd9d&amp;color=0,0,0&amp;vtp=1&amp;bt=1&amp;bbb=1&amp;hb=1"/>
              <p:cNvSpPr/>
              <p:nvPr/>
            </p:nvSpPr>
            <p:spPr>
              <a:xfrm>
                <a:off x="832104" y="1080000"/>
                <a:ext cx="1053190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新定义</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是两个不同的无穷数列，且均不是常数列.记集合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𝑘</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𝑘</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1" i="0">
                            <a:solidFill>
                              <a:srgbClr val="000000"/>
                            </a:solidFill>
                            <a:latin typeface="Cambria Math" pitchFamily="34" charset="0"/>
                            <a:ea typeface="Cambria Math" pitchFamily="34" charset="-122"/>
                            <a:cs typeface="Cambria Math" pitchFamily="34" charset="-120"/>
                          </a:rPr>
                          <m:t>𝐍</m:t>
                        </m:r>
                      </m:e>
                      <m:sub>
                        <m:r>
                          <a:rPr lang="en-US" altLang="zh-CN" b="0" i="0">
                            <a:solidFill>
                              <a:srgbClr val="000000"/>
                            </a:solidFill>
                            <a:latin typeface="Cambria Math" pitchFamily="34" charset="0"/>
                            <a:ea typeface="Cambria Math" pitchFamily="34" charset="-122"/>
                            <a:cs typeface="Cambria Math" pitchFamily="34" charset="-120"/>
                          </a:rPr>
                          <m:t>+</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则下列结论中正确的是(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26_1#69ef672e4?vop=1&amp;pid=76a7ecd9d&amp;color=0,0,0&amp;vtp=1&amp;bt=1&amp;bbb=1&amp;hb=1"/>
              <p:cNvSpPr>
                <a:spLocks noRot="1" noChangeAspect="1" noMove="1" noResize="1" noEditPoints="1" noAdjustHandles="1" noChangeArrowheads="1" noChangeShapeType="1" noTextEdit="1"/>
              </p:cNvSpPr>
              <p:nvPr/>
            </p:nvSpPr>
            <p:spPr>
              <a:xfrm>
                <a:off x="832104" y="1080000"/>
                <a:ext cx="10531904" cy="770255"/>
              </a:xfrm>
              <a:prstGeom prst="rect">
                <a:avLst/>
              </a:prstGeom>
              <a:blipFill>
                <a:blip r:embed="rId3"/>
                <a:stretch>
                  <a:fillRect l="-1390" b="-18110"/>
                </a:stretch>
              </a:blipFill>
              <a:ln/>
            </p:spPr>
            <p:txBody>
              <a:bodyPr/>
              <a:lstStyle/>
              <a:p>
                <a:r>
                  <a:rPr lang="zh-CN" altLang="en-US">
                    <a:noFill/>
                  </a:rPr>
                  <a:t> </a:t>
                </a:r>
              </a:p>
            </p:txBody>
          </p:sp>
        </mc:Fallback>
      </mc:AlternateContent>
      <p:pic>
        <p:nvPicPr>
          <p:cNvPr id="3" name="QC_4_BD.26_1#69ef672e4?vop=1&amp;pid=76a7ecd9d&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7389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27_1#69ef672e4.bracket?vop=1&amp;pid=76a7ecd9d&amp;color=0,0,0&amp;vpa=9&amp;vtp=1&amp;bbb=1"/>
          <p:cNvSpPr/>
          <p:nvPr/>
        </p:nvSpPr>
        <p:spPr>
          <a:xfrm>
            <a:off x="4335177" y="1485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5" name="QC_4_BD.26_2#69ef672e4.choices?vop=1&amp;pid=76a7ecd9d&amp;color=0,0,0&amp;vtp=1&amp;bbb=1"/>
              <p:cNvSpPr/>
              <p:nvPr/>
            </p:nvSpPr>
            <p:spPr>
              <a:xfrm>
                <a:off x="832104" y="185101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均为等比数列且公比相同，则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为空集</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均为等差数列且公差不同，则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中可能有无穷多个元素</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为等差数列，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为等比数列，则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中最多有3个元素</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为递增数列，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为递减数列，则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中最少有1个元素</a:t>
                </a:r>
                <a:endParaRPr lang="en-US" altLang="zh-CN" sz="1800" dirty="0"/>
              </a:p>
            </p:txBody>
          </p:sp>
        </mc:Choice>
        <mc:Fallback>
          <p:sp>
            <p:nvSpPr>
              <p:cNvPr id="5" name="QC_4_BD.26_2#69ef672e4.choices?vop=1&amp;pid=76a7ecd9d&amp;color=0,0,0&amp;vtp=1&amp;bbb=1"/>
              <p:cNvSpPr>
                <a:spLocks noRot="1" noChangeAspect="1" noMove="1" noResize="1" noEditPoints="1" noAdjustHandles="1" noChangeArrowheads="1" noChangeShapeType="1" noTextEdit="1"/>
              </p:cNvSpPr>
              <p:nvPr/>
            </p:nvSpPr>
            <p:spPr>
              <a:xfrm>
                <a:off x="832104" y="1851017"/>
                <a:ext cx="10533888" cy="1608455"/>
              </a:xfrm>
              <a:prstGeom prst="rect">
                <a:avLst/>
              </a:prstGeom>
              <a:blipFill>
                <a:blip r:embed="rId5"/>
                <a:stretch>
                  <a:fillRect l="-1389"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8_1#69ef672e4?vop=1&amp;pid=76a7ecd9d&amp;color=0,0,0&amp;vtp=1&amp;bt=1&amp;bbb=1&amp;hb=1"/>
              <p:cNvSpPr/>
              <p:nvPr/>
            </p:nvSpPr>
            <p:spPr>
              <a:xfrm>
                <a:off x="832104" y="1080000"/>
                <a:ext cx="10533888" cy="4567555"/>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【解析】对于A，</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均为等比数列且公比相同，设公比为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，由题知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0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，显然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𝑘</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，所以集合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为空集，故A正确.</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均为等差数列且公差不同，设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的公差分别为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4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𝑘</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𝑑</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,所以集合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中最多</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只有一个元素</a:t>
                </a:r>
                <a:r>
                  <a:rPr lang="en-US" altLang="zh-CN" sz="1800" b="0" i="0" dirty="0">
                    <a:solidFill>
                      <a:srgbClr val="000000"/>
                    </a:solidFill>
                    <a:latin typeface="微软雅黑" pitchFamily="34" charset="0"/>
                    <a:ea typeface="微软雅黑" pitchFamily="34" charset="-122"/>
                    <a:cs typeface="微软雅黑" pitchFamily="34" charset="-120"/>
                  </a:rPr>
                  <a:t>，故B错误.</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𝑘</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时，表示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的图象上，表示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的图象上</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的图象，可得关于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800" b="0" i="0" dirty="0">
                    <a:solidFill>
                      <a:srgbClr val="000000"/>
                    </a:solidFill>
                    <a:latin typeface="微软雅黑" pitchFamily="34" charset="0"/>
                    <a:ea typeface="微软雅黑" pitchFamily="34" charset="-122"/>
                    <a:cs typeface="微软雅黑" pitchFamily="34" charset="-120"/>
                  </a:rPr>
                  <a:t>的方程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至多有2个不同的解.</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&lt;0</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时，表示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的图象上，表示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的点在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的图象上</a:t>
                </a:r>
                <a:r>
                  <a:rPr lang="en-US" altLang="zh-CN" sz="1800" b="0" i="0">
                    <a:solidFill>
                      <a:srgbClr val="000000"/>
                    </a:solidFill>
                    <a:latin typeface="微软雅黑" pitchFamily="34" charset="0"/>
                    <a:ea typeface="微软雅黑" pitchFamily="34" charset="-122"/>
                    <a:cs typeface="微软雅黑" pitchFamily="34" charset="-120"/>
                  </a:rPr>
                  <a:t>，根据</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图象，可得关于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800" b="0" i="0" dirty="0">
                    <a:solidFill>
                      <a:srgbClr val="000000"/>
                    </a:solidFill>
                    <a:latin typeface="微软雅黑" pitchFamily="34" charset="0"/>
                    <a:ea typeface="微软雅黑" pitchFamily="34" charset="-122"/>
                    <a:cs typeface="微软雅黑" pitchFamily="34" charset="-120"/>
                  </a:rPr>
                  <a:t>的方程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至多有3个不同的解.当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0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,易知此时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中最多有2个元素.故C正确.</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对于</a:t>
                </a:r>
                <a:r>
                  <a:rPr lang="en-US" altLang="zh-CN" b="0" i="0" dirty="0">
                    <a:solidFill>
                      <a:srgbClr val="000000"/>
                    </a:solidFill>
                    <a:latin typeface="微软雅黑" pitchFamily="34" charset="0"/>
                    <a:ea typeface="微软雅黑" pitchFamily="34" charset="-122"/>
                    <a:cs typeface="微软雅黑" pitchFamily="34" charset="-120"/>
                  </a:rPr>
                  <a:t>D，</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为递增数列，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𝑏</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为递减数列，则两数列的图象可以没有交点,故D错误.故选AC.</a:t>
                </a:r>
                <a:endParaRPr lang="en-US" altLang="zh-CN" dirty="0"/>
              </a:p>
            </p:txBody>
          </p:sp>
        </mc:Choice>
        <mc:Fallback>
          <p:sp>
            <p:nvSpPr>
              <p:cNvPr id="2" name="QC_4_AS.28_1#69ef672e4?vop=1&amp;pid=76a7ecd9d&amp;color=0,0,0&amp;vtp=1&amp;bt=1&amp;bbb=1&amp;hb=1"/>
              <p:cNvSpPr>
                <a:spLocks noRot="1" noChangeAspect="1" noMove="1" noResize="1" noEditPoints="1" noAdjustHandles="1" noChangeArrowheads="1" noChangeShapeType="1" noTextEdit="1"/>
              </p:cNvSpPr>
              <p:nvPr/>
            </p:nvSpPr>
            <p:spPr>
              <a:xfrm>
                <a:off x="832104" y="1080000"/>
                <a:ext cx="10533888" cy="4567555"/>
              </a:xfrm>
              <a:prstGeom prst="rect">
                <a:avLst/>
              </a:prstGeom>
              <a:blipFill>
                <a:blip r:embed="rId3"/>
                <a:stretch>
                  <a:fillRect l="-1389" t="-267" r="-1042" b="-3204"/>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9_1#798f6c892?vop=1&amp;pid=76a7ecd9d&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在等比数列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中，</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10</m:t>
                        </m:r>
                      </m:sub>
                    </m:sSub>
                    <m:r>
                      <a:rPr lang="en-US" altLang="zh-CN" sz="1800" b="0" i="0" smtClean="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的值为</a:t>
                </a:r>
                <a:r>
                  <a:rPr lang="en-US" altLang="zh-CN" sz="1800" i="0">
                    <a:solidFill>
                      <a:srgbClr val="000000"/>
                    </a:solidFill>
                    <a:latin typeface="SimSun" pitchFamily="34" charset="0"/>
                    <a:ea typeface="SimSun" pitchFamily="34" charset="-122"/>
                    <a:cs typeface="SimSun" pitchFamily="34" charset="-120"/>
                  </a:rPr>
                  <a:t>_______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B_4_BD.29_1#798f6c892?vop=1&amp;pid=76a7ecd9d&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t="-3390"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0_1#798f6c892.blank?vop=1&amp;pid=76a7ecd9d&amp;color=0,0,0&amp;vpa=10&amp;vtp=1&amp;bbb=1"/>
              <p:cNvSpPr/>
              <p:nvPr/>
            </p:nvSpPr>
            <p:spPr>
              <a:xfrm>
                <a:off x="8061261" y="1085651"/>
                <a:ext cx="693039" cy="298450"/>
              </a:xfrm>
              <a:prstGeom prst="rect">
                <a:avLst/>
              </a:prstGeom>
              <a:noFill/>
              <a:ln/>
            </p:spPr>
            <p:txBody>
              <a:bodyPr wrap="none" lIns="0" tIns="0" rIns="0" bIns="0" rtlCol="0" anchor="t"/>
              <a:lstStyle/>
              <a:p>
                <a:pPr algn="ctr" latinLnBrk="1">
                  <a:lnSpc>
                    <a:spcPts val="26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FF0000"/>
                            </a:solidFill>
                            <a:latin typeface="Cambria Math" pitchFamily="34" charset="0"/>
                            <a:ea typeface="Cambria Math" pitchFamily="34" charset="-122"/>
                            <a:cs typeface="Cambria Math" pitchFamily="34" charset="-120"/>
                          </a:rPr>
                          <m:t>10</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4_AN.30_1#798f6c892.blank?vop=1&amp;pid=76a7ecd9d&amp;color=0,0,0&amp;vpa=10&amp;vtp=1&amp;bbb=1"/>
              <p:cNvSpPr>
                <a:spLocks noRot="1" noChangeAspect="1" noMove="1" noResize="1" noEditPoints="1" noAdjustHandles="1" noChangeArrowheads="1" noChangeShapeType="1" noTextEdit="1"/>
              </p:cNvSpPr>
              <p:nvPr/>
            </p:nvSpPr>
            <p:spPr>
              <a:xfrm>
                <a:off x="8061261" y="1085651"/>
                <a:ext cx="693039" cy="298450"/>
              </a:xfrm>
              <a:prstGeom prst="rect">
                <a:avLst/>
              </a:prstGeom>
              <a:blipFill>
                <a:blip r:embed="rId4"/>
                <a:stretch>
                  <a:fillRect l="-3509" r="-4386" b="-2040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31_1#798f6c892?vop=1&amp;pid=76a7ecd9d&amp;color=0,0,0&amp;vtp=1&amp;bbb=1"/>
              <p:cNvSpPr/>
              <p:nvPr/>
            </p:nvSpPr>
            <p:spPr>
              <a:xfrm>
                <a:off x="832104" y="1447030"/>
                <a:ext cx="10533888" cy="1255459"/>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10</m:t>
                        </m:r>
                      </m:sub>
                    </m:sSub>
                    <m:r>
                      <a:rPr lang="en-US" altLang="zh-CN" sz="1800" b="0" i="0" smtClean="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为等比数列，所以</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=8+2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=10</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10</m:t>
                        </m:r>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4_AS.31_1#798f6c892?vop=1&amp;pid=76a7ecd9d&amp;color=0,0,0&amp;vtp=1&amp;bbb=1"/>
              <p:cNvSpPr>
                <a:spLocks noRot="1" noChangeAspect="1" noMove="1" noResize="1" noEditPoints="1" noAdjustHandles="1" noChangeArrowheads="1" noChangeShapeType="1" noTextEdit="1"/>
              </p:cNvSpPr>
              <p:nvPr/>
            </p:nvSpPr>
            <p:spPr>
              <a:xfrm>
                <a:off x="832104" y="1447030"/>
                <a:ext cx="10533888" cy="1255459"/>
              </a:xfrm>
              <a:prstGeom prst="rect">
                <a:avLst/>
              </a:prstGeom>
              <a:blipFill>
                <a:blip r:embed="rId5"/>
                <a:stretch>
                  <a:fillRect l="-1389" b="-111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4f3fcf9a.fixed?pid=e45ef1eed&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第一章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数列</a:t>
            </a:r>
            <a:endParaRPr lang="en-US" altLang="zh-CN" sz="4400" dirty="0"/>
          </a:p>
        </p:txBody>
      </p:sp>
      <p:sp>
        <p:nvSpPr>
          <p:cNvPr id="3" name="C_2_BD#f4f3fcf9a.fixed?pid=e45ef1eed&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§3</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等比数列</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2_1#23ddd387c?vop=1&amp;pid=76a7ecd9d&amp;color=0,0,0&amp;vtp=1&amp;bt=1&amp;bbb=1"/>
              <p:cNvSpPr/>
              <p:nvPr/>
            </p:nvSpPr>
            <p:spPr>
              <a:xfrm>
                <a:off x="832104" y="1080000"/>
                <a:ext cx="10533888" cy="787400"/>
              </a:xfrm>
              <a:prstGeom prst="rect">
                <a:avLst/>
              </a:prstGeom>
              <a:noFill/>
              <a:ln/>
            </p:spPr>
            <p:txBody>
              <a:bodyPr wrap="none" lIns="0" tIns="0" rIns="0" bIns="0" rtlCol="0" anchor="t"/>
              <a:lstStyle/>
              <a:p>
                <a:pPr algn="l" latinLnBrk="1">
                  <a:lnSpc>
                    <a:spcPts val="62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eqArr>
                          <m:eqArr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eqArr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m:rPr>
                                <m:nor/>
                              </m:rPr>
                              <a:rPr lang="en-US" altLang="zh-CN" sz="1800" b="0" i="0">
                                <a:solidFill>
                                  <a:srgbClr val="000000"/>
                                </a:solidFill>
                                <a:latin typeface="Cambria Math" pitchFamily="34" charset="0"/>
                                <a:ea typeface="Cambria Math" pitchFamily="34" charset="-122"/>
                                <a:cs typeface="Cambria Math" pitchFamily="34" charset="-120"/>
                              </a:rPr>
                              <m:t>为奇数</m:t>
                            </m:r>
                            <m:r>
                              <a:rPr lang="en-US" altLang="zh-CN" sz="1800" b="0" i="0">
                                <a:solidFill>
                                  <a:srgbClr val="000000"/>
                                </a:solidFill>
                                <a:latin typeface="Cambria Math" pitchFamily="34" charset="0"/>
                                <a:ea typeface="Cambria Math" pitchFamily="34" charset="-122"/>
                                <a:cs typeface="Cambria Math" pitchFamily="34" charset="-120"/>
                              </a:rPr>
                              <m:t>,</m:t>
                            </m:r>
                          </m:e>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𝑛</m:t>
                            </m:r>
                            <m:r>
                              <m:rPr>
                                <m:nor/>
                              </m:rPr>
                              <a:rPr lang="en-US" altLang="zh-CN" sz="1800" b="0" i="0">
                                <a:solidFill>
                                  <a:srgbClr val="000000"/>
                                </a:solidFill>
                                <a:latin typeface="Cambria Math" pitchFamily="34" charset="0"/>
                                <a:ea typeface="Cambria Math" pitchFamily="34" charset="-122"/>
                                <a:cs typeface="Cambria Math" pitchFamily="34" charset="-120"/>
                              </a:rPr>
                              <m:t>为偶数</m:t>
                            </m:r>
                            <m:r>
                              <a:rPr lang="en-US" altLang="zh-CN" sz="1800" b="0" i="0">
                                <a:solidFill>
                                  <a:srgbClr val="000000"/>
                                </a:solidFill>
                                <a:latin typeface="Cambria Math" pitchFamily="34" charset="0"/>
                                <a:ea typeface="Cambria Math" pitchFamily="34" charset="-122"/>
                                <a:cs typeface="Cambria Math" pitchFamily="34" charset="-120"/>
                              </a:rPr>
                              <m:t>,</m:t>
                            </m:r>
                          </m:e>
                        </m:eqArr>
                      </m:e>
                    </m:d>
                  </m:oMath>
                </a14:m>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4_BD.32_1#23ddd387c?vop=1&amp;pid=76a7ecd9d&amp;color=0,0,0&amp;vtp=1&amp;bt=1&amp;bbb=1"/>
              <p:cNvSpPr>
                <a:spLocks noRot="1" noChangeAspect="1" noMove="1" noResize="1" noEditPoints="1" noAdjustHandles="1" noChangeArrowheads="1" noChangeShapeType="1" noTextEdit="1"/>
              </p:cNvSpPr>
              <p:nvPr/>
            </p:nvSpPr>
            <p:spPr>
              <a:xfrm>
                <a:off x="832104" y="1080000"/>
                <a:ext cx="10533888" cy="787400"/>
              </a:xfrm>
              <a:prstGeom prst="rect">
                <a:avLst/>
              </a:prstGeom>
              <a:blipFill>
                <a:blip r:embed="rId3"/>
                <a:stretch>
                  <a:fillRect l="-1389" b="-77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BD.33_1#da24da00e?vop=1&amp;pid=23ddd387c&amp;color=0,0,0&amp;vtp=1&amp;bbb=1"/>
              <p:cNvSpPr/>
              <p:nvPr/>
            </p:nvSpPr>
            <p:spPr>
              <a:xfrm>
                <a:off x="832104" y="186994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的值；</a:t>
                </a:r>
                <a:endParaRPr lang="en-US" altLang="zh-CN" sz="1800" dirty="0"/>
              </a:p>
            </p:txBody>
          </p:sp>
        </mc:Choice>
        <mc:Fallback>
          <p:sp>
            <p:nvSpPr>
              <p:cNvPr id="3" name="QO_5_BD.33_1#da24da00e?vop=1&amp;pid=23ddd387c&amp;color=0,0,0&amp;vtp=1&amp;bbb=1"/>
              <p:cNvSpPr>
                <a:spLocks noRot="1" noChangeAspect="1" noMove="1" noResize="1" noEditPoints="1" noAdjustHandles="1" noChangeArrowheads="1" noChangeShapeType="1" noTextEdit="1"/>
              </p:cNvSpPr>
              <p:nvPr/>
            </p:nvSpPr>
            <p:spPr>
              <a:xfrm>
                <a:off x="832104" y="1869940"/>
                <a:ext cx="10533888" cy="363855"/>
              </a:xfrm>
              <a:prstGeom prst="rect">
                <a:avLst/>
              </a:prstGeom>
              <a:blipFill>
                <a:blip r:embed="rId4"/>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34_1#da24da00e?vop=1&amp;pid=23ddd387c&amp;color=0,0,0&amp;vtp=1&amp;bbb=1"/>
              <p:cNvSpPr/>
              <p:nvPr/>
            </p:nvSpPr>
            <p:spPr>
              <a:xfrm>
                <a:off x="832104" y="2276403"/>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𝑏</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+5=2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+1+5=2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+6=2(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+2)+6=8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AN.34_1#da24da00e?vop=1&amp;pid=23ddd387c&amp;color=0,0,0&amp;vtp=1&amp;bbb=1"/>
              <p:cNvSpPr>
                <a:spLocks noRot="1" noChangeAspect="1" noMove="1" noResize="1" noEditPoints="1" noAdjustHandles="1" noChangeArrowheads="1" noChangeShapeType="1" noTextEdit="1"/>
              </p:cNvSpPr>
              <p:nvPr/>
            </p:nvSpPr>
            <p:spPr>
              <a:xfrm>
                <a:off x="832104" y="2276403"/>
                <a:ext cx="10533888" cy="363855"/>
              </a:xfrm>
              <a:prstGeom prst="rect">
                <a:avLst/>
              </a:prstGeom>
              <a:blipFill>
                <a:blip r:embed="rId5"/>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BD.35_1#487805653?vop=1&amp;pid=23ddd387c&amp;color=0,0,0&amp;vtp=1&amp;bbb=1"/>
              <p:cNvSpPr/>
              <p:nvPr/>
            </p:nvSpPr>
            <p:spPr>
              <a:xfrm>
                <a:off x="832104" y="2691693"/>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（2）证明：数列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是等比数列；</a:t>
                </a:r>
                <a:endParaRPr lang="en-US" altLang="zh-CN" sz="1800" dirty="0"/>
              </a:p>
            </p:txBody>
          </p:sp>
        </mc:Choice>
        <mc:Fallback>
          <p:sp>
            <p:nvSpPr>
              <p:cNvPr id="5" name="QO_5_BD.35_1#487805653?vop=1&amp;pid=23ddd387c&amp;color=0,0,0&amp;vtp=1&amp;bbb=1"/>
              <p:cNvSpPr>
                <a:spLocks noRot="1" noChangeAspect="1" noMove="1" noResize="1" noEditPoints="1" noAdjustHandles="1" noChangeArrowheads="1" noChangeShapeType="1" noTextEdit="1"/>
              </p:cNvSpPr>
              <p:nvPr/>
            </p:nvSpPr>
            <p:spPr>
              <a:xfrm>
                <a:off x="832104" y="2691693"/>
                <a:ext cx="10533888" cy="363855"/>
              </a:xfrm>
              <a:prstGeom prst="rect">
                <a:avLst/>
              </a:prstGeom>
              <a:blipFill>
                <a:blip r:embed="rId6"/>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AN.36_1#487805653?vop=1&amp;pid=23ddd387c&amp;color=0,0,0&amp;vtp=1&amp;bbb=1"/>
              <p:cNvSpPr/>
              <p:nvPr/>
            </p:nvSpPr>
            <p:spPr>
              <a:xfrm>
                <a:off x="832104" y="306501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【证明】由题得，</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+2)+1=2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+10=2(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800" b="0" i="0" dirty="0">
                    <a:solidFill>
                      <a:srgbClr val="FF0000"/>
                    </a:solidFill>
                    <a:latin typeface="微软雅黑" pitchFamily="34" charset="0"/>
                    <a:ea typeface="微软雅黑" pitchFamily="34" charset="-122"/>
                    <a:cs typeface="微软雅黑" pitchFamily="34" charset="-120"/>
                  </a:rPr>
                  <a:t>，又因为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𝑏</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𝑏</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是等比数列，且公比为2，首项为4.</a:t>
                </a:r>
                <a:endParaRPr lang="en-US" altLang="zh-CN" sz="1800" dirty="0"/>
              </a:p>
            </p:txBody>
          </p:sp>
        </mc:Choice>
        <mc:Fallback>
          <p:sp>
            <p:nvSpPr>
              <p:cNvPr id="6" name="QO_5_AN.36_1#487805653?vop=1&amp;pid=23ddd387c&amp;color=0,0,0&amp;vtp=1&amp;bbb=1"/>
              <p:cNvSpPr>
                <a:spLocks noRot="1" noChangeAspect="1" noMove="1" noResize="1" noEditPoints="1" noAdjustHandles="1" noChangeArrowheads="1" noChangeShapeType="1" noTextEdit="1"/>
              </p:cNvSpPr>
              <p:nvPr/>
            </p:nvSpPr>
            <p:spPr>
              <a:xfrm>
                <a:off x="832104" y="3065010"/>
                <a:ext cx="10533888" cy="1192530"/>
              </a:xfrm>
              <a:prstGeom prst="rect">
                <a:avLst/>
              </a:prstGeom>
              <a:blipFill>
                <a:blip r:embed="rId7"/>
                <a:stretch>
                  <a:fillRect l="-1389"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7_1#6f9be95dd?vop=1&amp;pid=23ddd387c&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（3）求数列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37_1#6f9be95dd?vop=1&amp;pid=23ddd387c&amp;color=0,0,0&amp;vtp=1&amp;bt=1&amp;bbb=1"/>
              <p:cNvSpPr>
                <a:spLocks noRot="1" noChangeAspect="1" noMove="1" noResize="1" noEditPoints="1" noAdjustHandles="1" noChangeArrowheads="1" noChangeShapeType="1" noTextEdit="1"/>
              </p:cNvSpPr>
              <p:nvPr/>
            </p:nvSpPr>
            <p:spPr>
              <a:xfrm>
                <a:off x="832104" y="1080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8_1#6f9be95dd?vop=1&amp;pid=23ddd387c&amp;color=0,0,0&amp;vtp=1&amp;bbb=1"/>
              <p:cNvSpPr/>
              <p:nvPr/>
            </p:nvSpPr>
            <p:spPr>
              <a:xfrm>
                <a:off x="832104" y="1446522"/>
                <a:ext cx="10533888" cy="2068259"/>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【解】由（2）知，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𝑏</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oMath>
                </a14:m>
                <a:r>
                  <a:rPr lang="en-US" altLang="zh-CN" sz="1800" b="0" i="0" dirty="0">
                    <a:solidFill>
                      <a:srgbClr val="FF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𝑐</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𝑏</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4</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600"/>
                  </a:lnSpc>
                </a:pPr>
                <a:r>
                  <a:rPr lang="en-US" altLang="zh-CN" b="0" i="0">
                    <a:solidFill>
                      <a:srgbClr val="FF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①−②</m:t>
                    </m:r>
                  </m:oMath>
                </a14:m>
                <a:r>
                  <a:rPr lang="en-US" altLang="zh-CN" sz="1800" b="0" i="0" dirty="0">
                    <a:solidFill>
                      <a:srgbClr val="FF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sup>
                        </m:sSup>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1−2</m:t>
                        </m:r>
                      </m:den>
                    </m:f>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38_1#6f9be95dd?vop=1&amp;pid=23ddd387c&amp;color=0,0,0&amp;vtp=1&amp;bbb=1"/>
              <p:cNvSpPr>
                <a:spLocks noRot="1" noChangeAspect="1" noMove="1" noResize="1" noEditPoints="1" noAdjustHandles="1" noChangeArrowheads="1" noChangeShapeType="1" noTextEdit="1"/>
              </p:cNvSpPr>
              <p:nvPr/>
            </p:nvSpPr>
            <p:spPr>
              <a:xfrm>
                <a:off x="832104" y="1446522"/>
                <a:ext cx="10533888" cy="2068259"/>
              </a:xfrm>
              <a:prstGeom prst="rect">
                <a:avLst/>
              </a:prstGeom>
              <a:blipFill>
                <a:blip r:embed="rId4"/>
                <a:stretch>
                  <a:fillRect l="-1389" b="-67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9_1#694c99414?vop=1&amp;pid=76a7ecd9d&amp;color=0,0,0&amp;vtp=1&amp;bt=1&amp;bbb=1&amp;hb=1"/>
              <p:cNvSpPr/>
              <p:nvPr/>
            </p:nvSpPr>
            <p:spPr>
              <a:xfrm>
                <a:off x="832104" y="1080000"/>
                <a:ext cx="10531904"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新定义</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数列扩充是指在一个有穷数列中按一定规则插入一些项得到一个新的数列，扩充的次数记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次扩充后的新数列记为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，项数记为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，所有项的和记为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.扩充规则为每相邻两项之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间插入这两项的和</a:t>
                </a:r>
                <a:r>
                  <a:rPr lang="en-US" altLang="zh-CN" sz="1800" b="0" i="0" dirty="0">
                    <a:solidFill>
                      <a:srgbClr val="000000"/>
                    </a:solidFill>
                    <a:latin typeface="微软雅黑" pitchFamily="34" charset="0"/>
                    <a:ea typeface="微软雅黑" pitchFamily="34" charset="-122"/>
                    <a:cs typeface="微软雅黑" pitchFamily="34" charset="-120"/>
                  </a:rPr>
                  <a:t>，如：数列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,经过一次扩充后得到数列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，此时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𝑏</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𝑐</m:t>
                    </m:r>
                  </m:oMath>
                </a14:m>
                <a:r>
                  <a:rPr lang="en-US" altLang="zh-CN" b="0" i="0" dirty="0">
                    <a:solidFill>
                      <a:srgbClr val="000000"/>
                    </a:solidFill>
                    <a:latin typeface="微软雅黑" pitchFamily="34" charset="0"/>
                    <a:ea typeface="微软雅黑" pitchFamily="34" charset="-122"/>
                    <a:cs typeface="微软雅黑" pitchFamily="34" charset="-120"/>
                  </a:rPr>
                  <a:t>.已知数列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,1,2.</a:t>
                </a:r>
                <a:endParaRPr lang="en-US" altLang="zh-CN" dirty="0"/>
              </a:p>
            </p:txBody>
          </p:sp>
        </mc:Choice>
        <mc:Fallback>
          <p:sp>
            <p:nvSpPr>
              <p:cNvPr id="2" name="QO_4_BD.39_1#694c99414?vop=1&amp;pid=76a7ecd9d&amp;color=0,0,0&amp;vtp=1&amp;bt=1&amp;bbb=1&amp;hb=1"/>
              <p:cNvSpPr>
                <a:spLocks noRot="1" noChangeAspect="1" noMove="1" noResize="1" noEditPoints="1" noAdjustHandles="1" noChangeArrowheads="1" noChangeShapeType="1" noTextEdit="1"/>
              </p:cNvSpPr>
              <p:nvPr/>
            </p:nvSpPr>
            <p:spPr>
              <a:xfrm>
                <a:off x="832104" y="1080000"/>
                <a:ext cx="10531904" cy="1611630"/>
              </a:xfrm>
              <a:prstGeom prst="rect">
                <a:avLst/>
              </a:prstGeom>
              <a:blipFill>
                <a:blip r:embed="rId3"/>
                <a:stretch>
                  <a:fillRect l="-1390" b="-8679"/>
                </a:stretch>
              </a:blipFill>
              <a:ln/>
            </p:spPr>
            <p:txBody>
              <a:bodyPr/>
              <a:lstStyle/>
              <a:p>
                <a:r>
                  <a:rPr lang="zh-CN" altLang="en-US">
                    <a:noFill/>
                  </a:rPr>
                  <a:t> </a:t>
                </a:r>
              </a:p>
            </p:txBody>
          </p:sp>
        </mc:Fallback>
      </mc:AlternateContent>
      <p:pic>
        <p:nvPicPr>
          <p:cNvPr id="3" name="QO_4_BD.39_1#694c99414?vop=1&amp;pid=76a7ecd9d&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69358" y="1203444"/>
            <a:ext cx="25603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40_1#cbc884e55?vop=1&amp;pid=694c99414&amp;color=0,0,0&amp;vtp=1&amp;bbb=1"/>
              <p:cNvSpPr/>
              <p:nvPr/>
            </p:nvSpPr>
            <p:spPr>
              <a:xfrm>
                <a:off x="832104" y="27242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5_BD.40_1#cbc884e55?vop=1&amp;pid=694c99414&amp;color=0,0,0&amp;vtp=1&amp;bbb=1"/>
              <p:cNvSpPr>
                <a:spLocks noRot="1" noChangeAspect="1" noMove="1" noResize="1" noEditPoints="1" noAdjustHandles="1" noChangeArrowheads="1" noChangeShapeType="1" noTextEdit="1"/>
              </p:cNvSpPr>
              <p:nvPr/>
            </p:nvSpPr>
            <p:spPr>
              <a:xfrm>
                <a:off x="832104" y="2724205"/>
                <a:ext cx="10533888" cy="363855"/>
              </a:xfrm>
              <a:prstGeom prst="rect">
                <a:avLst/>
              </a:prstGeom>
              <a:blipFill>
                <a:blip r:embed="rId5"/>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41_1#cbc884e55?vop=1&amp;pid=694c99414&amp;color=0,0,0&amp;vtp=1&amp;bbb=1"/>
              <p:cNvSpPr/>
              <p:nvPr/>
            </p:nvSpPr>
            <p:spPr>
              <a:xfrm>
                <a:off x="832104" y="309752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0</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,1,2,得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,1,3,2，故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,0,1,4,3,5,2，故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=9</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,0,1,1,5,4,7,3,8,5,7,2，故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=17</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=27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5_AN.41_1#cbc884e55?vop=1&amp;pid=694c99414&amp;color=0,0,0&amp;vtp=1&amp;bbb=1"/>
              <p:cNvSpPr>
                <a:spLocks noRot="1" noChangeAspect="1" noMove="1" noResize="1" noEditPoints="1" noAdjustHandles="1" noChangeArrowheads="1" noChangeShapeType="1" noTextEdit="1"/>
              </p:cNvSpPr>
              <p:nvPr/>
            </p:nvSpPr>
            <p:spPr>
              <a:xfrm>
                <a:off x="832104" y="3097522"/>
                <a:ext cx="10533888" cy="1192530"/>
              </a:xfrm>
              <a:prstGeom prst="rect">
                <a:avLst/>
              </a:prstGeom>
              <a:blipFill>
                <a:blip r:embed="rId6"/>
                <a:stretch>
                  <a:fillRect l="-1389"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2_1#2e9ef1a92?vop=1&amp;pid=694c99414&amp;color=0,0,0&amp;vtp=1&amp;bt=1&amp;bbb=1"/>
              <p:cNvSpPr/>
              <p:nvPr/>
            </p:nvSpPr>
            <p:spPr>
              <a:xfrm>
                <a:off x="832104" y="1080000"/>
                <a:ext cx="10533888" cy="33528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（2）求</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42_1#2e9ef1a92?vop=1&amp;pid=694c99414&amp;color=0,0,0&amp;vtp=1&amp;bt=1&amp;bbb=1"/>
              <p:cNvSpPr>
                <a:spLocks noRot="1" noChangeAspect="1" noMove="1" noResize="1" noEditPoints="1" noAdjustHandles="1" noChangeArrowheads="1" noChangeShapeType="1" noTextEdit="1"/>
              </p:cNvSpPr>
              <p:nvPr/>
            </p:nvSpPr>
            <p:spPr>
              <a:xfrm>
                <a:off x="832104" y="1080000"/>
                <a:ext cx="10533888" cy="335280"/>
              </a:xfrm>
              <a:prstGeom prst="rect">
                <a:avLst/>
              </a:prstGeom>
              <a:blipFill>
                <a:blip r:embed="rId3"/>
                <a:stretch>
                  <a:fillRect l="-1389" t="-7273" b="-418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43_1#2e9ef1a92?vop=1&amp;pid=694c99414&amp;color=0,0,0&amp;vtp=1&amp;bbb=1&amp;hb=1"/>
              <p:cNvSpPr/>
              <p:nvPr/>
            </p:nvSpPr>
            <p:spPr>
              <a:xfrm>
                <a:off x="832104" y="1421313"/>
                <a:ext cx="10533888" cy="2667000"/>
              </a:xfrm>
              <a:prstGeom prst="rect">
                <a:avLst/>
              </a:prstGeom>
              <a:noFill/>
              <a:ln/>
            </p:spPr>
            <p:txBody>
              <a:bodyPr wrap="none" lIns="0" tIns="0" rIns="0" bIns="0" rtlCol="0" anchor="t"/>
              <a:lstStyle/>
              <a:p>
                <a:pPr algn="l" latinLnBrk="1">
                  <a:lnSpc>
                    <a:spcPts val="3000"/>
                  </a:lnSpc>
                </a:pPr>
                <a:r>
                  <a:rPr lang="en-US" altLang="zh-CN" sz="1800" b="0" i="0" dirty="0">
                    <a:solidFill>
                      <a:srgbClr val="FF0000"/>
                    </a:solidFill>
                    <a:latin typeface="微软雅黑" pitchFamily="34" charset="0"/>
                    <a:ea typeface="微软雅黑" pitchFamily="34" charset="-122"/>
                    <a:cs typeface="微软雅黑" pitchFamily="34" charset="-120"/>
                  </a:rPr>
                  <a:t>【解】因为数列经一次扩充后是在原来数列的相邻两项中增加一项，</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以经第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次扩充后增加的项数为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此</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−1=2(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800" b="0" i="0" dirty="0">
                    <a:solidFill>
                      <a:srgbClr val="FF0000"/>
                    </a:solidFill>
                    <a:latin typeface="微软雅黑" pitchFamily="34" charset="0"/>
                    <a:ea typeface="微软雅黑" pitchFamily="34" charset="-122"/>
                    <a:cs typeface="微软雅黑" pitchFamily="34" charset="-120"/>
                  </a:rPr>
                  <a:t>，所以数列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是以4为首项，2为公比的等比数列，</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oMath>
                </a14:m>
                <a:r>
                  <a:rPr lang="en-US" altLang="zh-CN" sz="1800" b="0" i="0" dirty="0">
                    <a:solidFill>
                      <a:srgbClr val="FF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设</a:t>
                </a:r>
                <a:r>
                  <a:rPr lang="en-US" altLang="zh-CN" sz="1800" b="0" i="0">
                    <a:solidFill>
                      <a:srgbClr val="FF0000"/>
                    </a:solidFill>
                    <a:latin typeface="微软雅黑" pitchFamily="34" charset="0"/>
                    <a:ea typeface="微软雅黑" pitchFamily="34" charset="-122"/>
                    <a:cs typeface="微软雅黑" pitchFamily="34" charset="-120"/>
                  </a:rPr>
                  <a:t>经过第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𝑛</m:t>
                    </m:r>
                  </m:oMath>
                </a14:m>
                <a:r>
                  <a:rPr lang="en-US" altLang="zh-CN" sz="1800" b="0" i="0" dirty="0">
                    <a:solidFill>
                      <a:srgbClr val="FF0000"/>
                    </a:solidFill>
                    <a:latin typeface="微软雅黑" pitchFamily="34" charset="0"/>
                    <a:ea typeface="微软雅黑" pitchFamily="34" charset="-122"/>
                    <a:cs typeface="微软雅黑" pitchFamily="34" charset="-120"/>
                  </a:rPr>
                  <a:t>次扩充后数列的各项为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1</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3</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𝑡</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,2，</a:t>
                </a:r>
                <a:endParaRPr lang="en-US" altLang="zh-CN" sz="1800" dirty="0"/>
              </a:p>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=−2+</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𝑎</m:t>
                        </m:r>
                      </m:e>
                      <m:sub>
                        <m:r>
                          <a:rPr lang="en-US" altLang="zh-CN" sz="1800" b="0" i="0">
                            <a:solidFill>
                              <a:srgbClr val="FF0000"/>
                            </a:solidFill>
                            <a:latin typeface="Cambria Math" pitchFamily="34" charset="0"/>
                            <a:ea typeface="Cambria Math" pitchFamily="34" charset="-122"/>
                            <a:cs typeface="Cambria Math" pitchFamily="34" charset="-120"/>
                          </a:rPr>
                          <m:t>𝑡</m:t>
                        </m:r>
                      </m:sub>
                    </m:sSub>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，因为扩充规则为每相邻两项之间插入这两项的和，</a:t>
                </a:r>
                <a:endParaRPr lang="en-US" altLang="zh-CN" sz="1800" dirty="0"/>
              </a:p>
              <a:p>
                <a:pPr latinLnBrk="1">
                  <a:lnSpc>
                    <a:spcPts val="100"/>
                  </a:lnSpc>
                </a:pPr>
                <a:endParaRPr lang="en-US" altLang="zh-CN" dirty="0"/>
              </a:p>
            </p:txBody>
          </p:sp>
        </mc:Choice>
        <mc:Fallback>
          <p:sp>
            <p:nvSpPr>
              <p:cNvPr id="3" name="QO_5_AN.43_1#2e9ef1a92?vop=1&amp;pid=694c99414&amp;color=0,0,0&amp;vtp=1&amp;bbb=1&amp;hb=1"/>
              <p:cNvSpPr>
                <a:spLocks noRot="1" noChangeAspect="1" noMove="1" noResize="1" noEditPoints="1" noAdjustHandles="1" noChangeArrowheads="1" noChangeShapeType="1" noTextEdit="1"/>
              </p:cNvSpPr>
              <p:nvPr/>
            </p:nvSpPr>
            <p:spPr>
              <a:xfrm>
                <a:off x="832104" y="1421313"/>
                <a:ext cx="10533888" cy="2667000"/>
              </a:xfrm>
              <a:prstGeom prst="rect">
                <a:avLst/>
              </a:prstGeom>
              <a:blipFill>
                <a:blip r:embed="rId4"/>
                <a:stretch>
                  <a:fillRect l="-1389" t="-457" b="-388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43_1#2e9ef1a92?vop=1&amp;pid=694c99414&amp;color=0,0,0&amp;vtp=1&amp;bbb=1&amp;hb=1">
                <a:extLst>
                  <a:ext uri="{FF2B5EF4-FFF2-40B4-BE49-F238E27FC236}">
                    <a16:creationId xmlns:a16="http://schemas.microsoft.com/office/drawing/2014/main" id="{5AE589DB-6945-721C-ADDD-C59F0EAF8747}"/>
                  </a:ext>
                </a:extLst>
              </p:cNvPr>
              <p:cNvSpPr/>
              <p:nvPr/>
            </p:nvSpPr>
            <p:spPr>
              <a:xfrm>
                <a:off x="832104" y="4037513"/>
                <a:ext cx="10533888" cy="762000"/>
              </a:xfrm>
              <a:prstGeom prst="rect">
                <a:avLst/>
              </a:prstGeom>
              <a:noFill/>
              <a:ln/>
            </p:spPr>
            <p:txBody>
              <a:bodyPr wrap="square" lIns="0" tIns="0" rIns="0" bIns="0" rtlCol="0" anchor="t"/>
              <a:lstStyle/>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𝑆</m:t>
                        </m:r>
                      </m:e>
                      <m:sub>
                        <m:r>
                          <a:rPr lang="en-US" altLang="zh-CN" b="0" i="0">
                            <a:solidFill>
                              <a:srgbClr val="FF0000"/>
                            </a:solidFill>
                            <a:latin typeface="Cambria Math" pitchFamily="34" charset="0"/>
                            <a:ea typeface="Cambria Math" pitchFamily="34" charset="-122"/>
                            <a:cs typeface="Cambria Math" pitchFamily="34" charset="-120"/>
                          </a:rPr>
                          <m:t>𝑛</m:t>
                        </m:r>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=−2+(−2+</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3</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3</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𝑡</m:t>
                        </m:r>
                      </m:sub>
                    </m:sSub>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𝑡</m:t>
                        </m:r>
                      </m:sub>
                    </m:sSub>
                    <m:r>
                      <a:rPr lang="en-US" altLang="zh-CN" b="0" i="0">
                        <a:solidFill>
                          <a:srgbClr val="FF0000"/>
                        </a:solidFill>
                        <a:latin typeface="Cambria Math" pitchFamily="34" charset="0"/>
                        <a:ea typeface="Cambria Math" pitchFamily="34" charset="-122"/>
                        <a:cs typeface="Cambria Math" pitchFamily="34" charset="-120"/>
                      </a:rPr>
                      <m:t>+2)+2=(−2)×2+3</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+3</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2</m:t>
                        </m:r>
                      </m:sub>
                    </m:sSub>
                    <m:r>
                      <a:rPr lang="en-US" altLang="zh-CN" b="0" i="0">
                        <a:solidFill>
                          <a:srgbClr val="FF0000"/>
                        </a:solidFill>
                        <a:latin typeface="Cambria Math" pitchFamily="34" charset="0"/>
                        <a:ea typeface="Cambria Math" pitchFamily="34" charset="-122"/>
                        <a:cs typeface="Cambria Math" pitchFamily="34" charset="-120"/>
                      </a:rPr>
                      <m:t>+3</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3</m:t>
                        </m:r>
                      </m:sub>
                    </m:sSub>
                    <m:r>
                      <a:rPr lang="en-US" altLang="zh-CN" b="0" i="0">
                        <a:solidFill>
                          <a:srgbClr val="FF0000"/>
                        </a:solidFill>
                        <a:latin typeface="Cambria Math" pitchFamily="34" charset="0"/>
                        <a:ea typeface="Cambria Math" pitchFamily="34" charset="-122"/>
                        <a:cs typeface="Cambria Math" pitchFamily="34" charset="-120"/>
                      </a:rPr>
                      <m:t>+⋯+3</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𝑎</m:t>
                        </m:r>
                      </m:e>
                      <m:sub>
                        <m:r>
                          <a:rPr lang="en-US" altLang="zh-CN" b="0" i="0">
                            <a:solidFill>
                              <a:srgbClr val="FF0000"/>
                            </a:solidFill>
                            <a:latin typeface="Cambria Math" pitchFamily="34" charset="0"/>
                            <a:ea typeface="Cambria Math" pitchFamily="34" charset="-122"/>
                            <a:cs typeface="Cambria Math" pitchFamily="34" charset="-120"/>
                          </a:rPr>
                          <m:t>𝑡</m:t>
                        </m:r>
                      </m:sub>
                    </m:sSub>
                    <m:r>
                      <a:rPr lang="en-US" altLang="zh-CN" b="0" i="0">
                        <a:solidFill>
                          <a:srgbClr val="FF000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a:p>
                <a:pPr latinLnBrk="1">
                  <a:lnSpc>
                    <a:spcPts val="100"/>
                  </a:lnSpc>
                </a:pPr>
                <a:endParaRPr lang="en-US" altLang="zh-CN" dirty="0"/>
              </a:p>
            </p:txBody>
          </p:sp>
        </mc:Choice>
        <mc:Fallback>
          <p:sp>
            <p:nvSpPr>
              <p:cNvPr id="4" name="QO_5_AN.43_1#2e9ef1a92?vop=1&amp;pid=694c99414&amp;color=0,0,0&amp;vtp=1&amp;bbb=1&amp;hb=1">
                <a:extLst>
                  <a:ext uri="{FF2B5EF4-FFF2-40B4-BE49-F238E27FC236}">
                    <a16:creationId xmlns:a16="http://schemas.microsoft.com/office/drawing/2014/main" id="{5AE589DB-6945-721C-ADDD-C59F0EAF8747}"/>
                  </a:ext>
                </a:extLst>
              </p:cNvPr>
              <p:cNvSpPr>
                <a:spLocks noRot="1" noChangeAspect="1" noMove="1" noResize="1" noEditPoints="1" noAdjustHandles="1" noChangeArrowheads="1" noChangeShapeType="1" noTextEdit="1"/>
              </p:cNvSpPr>
              <p:nvPr/>
            </p:nvSpPr>
            <p:spPr>
              <a:xfrm>
                <a:off x="832104" y="4037513"/>
                <a:ext cx="10533888" cy="762000"/>
              </a:xfrm>
              <a:prstGeom prst="rect">
                <a:avLst/>
              </a:prstGeom>
              <a:blipFill>
                <a:blip r:embed="rId5"/>
                <a:stretch>
                  <a:fillRect l="-1389" t="-1600" r="-463" b="-136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43_1#2e9ef1a92?vop=1&amp;pid=694c99414&amp;color=0,0,0&amp;vtp=1&amp;bbb=1&amp;hb=1">
                <a:extLst>
                  <a:ext uri="{FF2B5EF4-FFF2-40B4-BE49-F238E27FC236}">
                    <a16:creationId xmlns:a16="http://schemas.microsoft.com/office/drawing/2014/main" id="{C7B0F608-C575-6D69-D55D-4AB6AFB8672E}"/>
                  </a:ext>
                </a:extLst>
              </p:cNvPr>
              <p:cNvSpPr/>
              <p:nvPr/>
            </p:nvSpPr>
            <p:spPr>
              <a:xfrm>
                <a:off x="832104" y="4799513"/>
                <a:ext cx="10533888" cy="706755"/>
              </a:xfrm>
              <a:prstGeom prst="rect">
                <a:avLst/>
              </a:prstGeom>
              <a:noFill/>
              <a:ln/>
            </p:spPr>
            <p:txBody>
              <a:bodyPr wrap="none" lIns="0" tIns="0" rIns="0" bIns="0" rtlCol="0" anchor="t"/>
              <a:lstStyle/>
              <a:p>
                <a:pPr latinLnBrk="1">
                  <a:lnSpc>
                    <a:spcPts val="3000"/>
                  </a:lnSpc>
                </a:pPr>
                <a:r>
                  <a:rPr lang="en-US" altLang="zh-CN" b="0" i="0">
                    <a:solidFill>
                      <a:srgbClr val="FF0000"/>
                    </a:solidFill>
                    <a:latin typeface="微软雅黑" pitchFamily="34" charset="0"/>
                    <a:ea typeface="微软雅黑" pitchFamily="34" charset="-122"/>
                    <a:cs typeface="微软雅黑" pitchFamily="34" charset="-120"/>
                  </a:rPr>
                  <a:t>可</a:t>
                </a:r>
                <a:r>
                  <a:rPr lang="en-US" altLang="zh-CN" sz="1800" b="0" i="0">
                    <a:solidFill>
                      <a:srgbClr val="FF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=3</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−(−2+2)=3</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FF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𝑆</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=3</m:t>
                    </m:r>
                  </m:oMath>
                </a14:m>
                <a:r>
                  <a:rPr lang="en-US" altLang="zh-CN" b="0" i="0" dirty="0">
                    <a:solidFill>
                      <a:srgbClr val="FF0000"/>
                    </a:solidFill>
                    <a:latin typeface="微软雅黑" pitchFamily="34" charset="0"/>
                    <a:ea typeface="微软雅黑" pitchFamily="34" charset="-122"/>
                    <a:cs typeface="微软雅黑" pitchFamily="34" charset="-120"/>
                  </a:rPr>
                  <a:t>，因此</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𝑆</m:t>
                        </m:r>
                      </m:e>
                      <m:sub>
                        <m:r>
                          <a:rPr lang="en-US" altLang="zh-CN" b="0" i="0">
                            <a:solidFill>
                              <a:srgbClr val="FF0000"/>
                            </a:solidFill>
                            <a:latin typeface="Cambria Math" pitchFamily="34" charset="0"/>
                            <a:ea typeface="Cambria Math" pitchFamily="34" charset="-122"/>
                            <a:cs typeface="Cambria Math" pitchFamily="34" charset="-120"/>
                          </a:rPr>
                          <m:t>𝑛</m:t>
                        </m:r>
                      </m:sub>
                    </m:sSub>
                    <m:r>
                      <a:rPr lang="en-US" altLang="zh-CN" b="0" i="0">
                        <a:solidFill>
                          <a:srgbClr val="FF0000"/>
                        </a:solidFill>
                        <a:latin typeface="Cambria Math" pitchFamily="34" charset="0"/>
                        <a:ea typeface="Cambria Math" pitchFamily="34" charset="-122"/>
                        <a:cs typeface="Cambria Math" pitchFamily="34" charset="-120"/>
                      </a:rPr>
                      <m:t>}</m:t>
                    </m:r>
                  </m:oMath>
                </a14:m>
                <a:r>
                  <a:rPr lang="en-US" altLang="zh-CN" b="0" i="0" dirty="0">
                    <a:solidFill>
                      <a:srgbClr val="FF0000"/>
                    </a:solidFill>
                    <a:latin typeface="微软雅黑" pitchFamily="34" charset="0"/>
                    <a:ea typeface="微软雅黑" pitchFamily="34" charset="-122"/>
                    <a:cs typeface="微软雅黑" pitchFamily="34" charset="-120"/>
                  </a:rPr>
                  <a:t>是首项为3，公比为3的等比数列，故</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𝑆</m:t>
                        </m:r>
                      </m:e>
                      <m:sub>
                        <m:r>
                          <a:rPr lang="en-US" altLang="zh-CN" b="0" i="0">
                            <a:solidFill>
                              <a:srgbClr val="FF0000"/>
                            </a:solidFill>
                            <a:latin typeface="Cambria Math" pitchFamily="34" charset="0"/>
                            <a:ea typeface="Cambria Math" pitchFamily="34" charset="-122"/>
                            <a:cs typeface="Cambria Math" pitchFamily="34" charset="-120"/>
                          </a:rPr>
                          <m:t>𝑛</m:t>
                        </m:r>
                      </m:sub>
                    </m:sSub>
                    <m:r>
                      <a:rPr lang="en-US" altLang="zh-CN" b="0" i="0">
                        <a:solidFill>
                          <a:srgbClr val="FF0000"/>
                        </a:solidFill>
                        <a:latin typeface="Cambria Math" pitchFamily="34" charset="0"/>
                        <a:ea typeface="Cambria Math" pitchFamily="34" charset="-122"/>
                        <a:cs typeface="Cambria Math" pitchFamily="34" charset="-120"/>
                      </a:rPr>
                      <m:t>=</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3</m:t>
                        </m:r>
                      </m:e>
                      <m:sup>
                        <m:r>
                          <a:rPr lang="en-US" altLang="zh-CN" b="0" i="0">
                            <a:solidFill>
                              <a:srgbClr val="FF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5_AN.43_1#2e9ef1a92?vop=1&amp;pid=694c99414&amp;color=0,0,0&amp;vtp=1&amp;bbb=1&amp;hb=1">
                <a:extLst>
                  <a:ext uri="{FF2B5EF4-FFF2-40B4-BE49-F238E27FC236}">
                    <a16:creationId xmlns:a16="http://schemas.microsoft.com/office/drawing/2014/main" id="{C7B0F608-C575-6D69-D55D-4AB6AFB8672E}"/>
                  </a:ext>
                </a:extLst>
              </p:cNvPr>
              <p:cNvSpPr>
                <a:spLocks noRot="1" noChangeAspect="1" noMove="1" noResize="1" noEditPoints="1" noAdjustHandles="1" noChangeArrowheads="1" noChangeShapeType="1" noTextEdit="1"/>
              </p:cNvSpPr>
              <p:nvPr/>
            </p:nvSpPr>
            <p:spPr>
              <a:xfrm>
                <a:off x="832104" y="4799513"/>
                <a:ext cx="10533888" cy="706755"/>
              </a:xfrm>
              <a:prstGeom prst="rect">
                <a:avLst/>
              </a:prstGeom>
              <a:blipFill>
                <a:blip r:embed="rId6"/>
                <a:stretch>
                  <a:fillRect l="-1389" t="-1724" b="-198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bg/>
                                          </p:spTgt>
                                        </p:tgtEl>
                                        <p:attrNameLst>
                                          <p:attrName>style.visibility</p:attrName>
                                        </p:attrNameLst>
                                      </p:cBhvr>
                                      <p:to>
                                        <p:strVal val="visible"/>
                                      </p:to>
                                    </p:set>
                                    <p:anim calcmode="lin" valueType="num">
                                      <p:cBhvr additive="base">
                                        <p:cTn id="3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4">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 calcmode="lin" valueType="num">
                                      <p:cBhvr additive="base">
                                        <p:cTn id="4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bg/>
                                          </p:spTgt>
                                        </p:tgtEl>
                                        <p:attrNameLst>
                                          <p:attrName>style.visibility</p:attrName>
                                        </p:attrNameLst>
                                      </p:cBhvr>
                                      <p:to>
                                        <p:strVal val="visible"/>
                                      </p:to>
                                    </p:set>
                                    <p:anim calcmode="lin" valueType="num">
                                      <p:cBhvr additive="base">
                                        <p:cTn id="4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5">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 calcmode="lin" valueType="num">
                                      <p:cBhvr additive="base">
                                        <p:cTn id="5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additive="base">
                                        <p:cTn id="5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4_1#3b1e93390?vop=1&amp;pid=694c99414&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（3）求数列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𝑃</m:t>
                        </m:r>
                      </m:e>
                      <m:sub>
                        <m:r>
                          <a:rPr lang="en-US" altLang="zh-CN" sz="1800" b="0" i="0">
                            <a:solidFill>
                              <a:srgbClr val="000000"/>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000000"/>
                            </a:solidFill>
                            <a:latin typeface="Cambria Math" pitchFamily="34" charset="0"/>
                            <a:ea typeface="Cambria Math" pitchFamily="34" charset="-122"/>
                            <a:cs typeface="Cambria Math" pitchFamily="34" charset="-120"/>
                          </a:rPr>
                          <m:t>log</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44_1#3b1e93390?vop=1&amp;pid=694c99414&amp;color=0,0,0&amp;vtp=1&amp;bt=1&amp;bbb=1"/>
              <p:cNvSpPr>
                <a:spLocks noRot="1" noChangeAspect="1" noMove="1" noResize="1" noEditPoints="1" noAdjustHandles="1" noChangeArrowheads="1" noChangeShapeType="1" noTextEdit="1"/>
              </p:cNvSpPr>
              <p:nvPr/>
            </p:nvSpPr>
            <p:spPr>
              <a:xfrm>
                <a:off x="832104" y="1080000"/>
                <a:ext cx="10533888" cy="363855"/>
              </a:xfrm>
              <a:prstGeom prst="rect">
                <a:avLst/>
              </a:prstGeom>
              <a:blipFill>
                <a:blip r:embed="rId3"/>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45_1#3b1e93390?vop=1&amp;pid=694c99414&amp;color=0,0,0&amp;vtp=1&amp;bbb=1"/>
              <p:cNvSpPr/>
              <p:nvPr/>
            </p:nvSpPr>
            <p:spPr>
              <a:xfrm>
                <a:off x="832104" y="1446522"/>
                <a:ext cx="10533888" cy="25908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【解】由（2）可知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𝑃</m:t>
                        </m:r>
                      </m:e>
                      <m:sub>
                        <m:r>
                          <a:rPr lang="en-US" altLang="zh-CN" sz="1800" b="0" i="0">
                            <a:solidFill>
                              <a:srgbClr val="FF0000"/>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FF0000"/>
                            </a:solidFill>
                            <a:latin typeface="Cambria Math" pitchFamily="34" charset="0"/>
                            <a:ea typeface="Cambria Math" pitchFamily="34" charset="-122"/>
                            <a:cs typeface="Cambria Math" pitchFamily="34" charset="-120"/>
                          </a:rPr>
                          <m:t>log</m:t>
                        </m:r>
                      </m:e>
                      <m:sub>
                        <m:r>
                          <a:rPr lang="en-US" altLang="zh-CN" sz="1800" b="0" i="0">
                            <a:solidFill>
                              <a:srgbClr val="FF000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𝑆</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+1)</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FF0000"/>
                            </a:solidFill>
                            <a:latin typeface="Cambria Math" pitchFamily="34" charset="0"/>
                            <a:ea typeface="Cambria Math" pitchFamily="34" charset="-122"/>
                            <a:cs typeface="Cambria Math" pitchFamily="34" charset="-120"/>
                          </a:rPr>
                          <m:t>log</m:t>
                        </m:r>
                      </m:e>
                      <m:sub>
                        <m:r>
                          <a:rPr lang="en-US" altLang="zh-CN" sz="1800" b="0" i="0">
                            <a:solidFill>
                              <a:srgbClr val="FF0000"/>
                            </a:solidFill>
                            <a:latin typeface="Cambria Math" pitchFamily="34" charset="0"/>
                            <a:ea typeface="Cambria Math" pitchFamily="34" charset="-122"/>
                            <a:cs typeface="Cambria Math" pitchFamily="34" charset="-120"/>
                          </a:rPr>
                          <m:t>3</m:t>
                        </m:r>
                      </m:sub>
                    </m:sSub>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𝑛</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𝑇</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)+(1+2+⋯+</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4</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FF0000"/>
                    </a:solidFill>
                    <a:latin typeface="微软雅黑" pitchFamily="34" charset="0"/>
                    <a:ea typeface="微软雅黑" pitchFamily="34" charset="-122"/>
                    <a:cs typeface="微软雅黑" pitchFamily="34" charset="-120"/>
                  </a:rPr>
                  <a:t>两</a:t>
                </a:r>
                <a:r>
                  <a:rPr lang="en-US" altLang="zh-CN" sz="1800" b="0" i="0">
                    <a:solidFill>
                      <a:srgbClr val="FF0000"/>
                    </a:solidFill>
                    <a:latin typeface="微软雅黑" pitchFamily="34" charset="0"/>
                    <a:ea typeface="微软雅黑" pitchFamily="34" charset="-122"/>
                    <a:cs typeface="微软雅黑" pitchFamily="34" charset="-120"/>
                  </a:rPr>
                  <a:t>式相减可得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sup>
                        </m:sSup>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1−2</m:t>
                        </m:r>
                      </m:den>
                    </m:f>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𝑇</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45_1#3b1e93390?vop=1&amp;pid=694c99414&amp;color=0,0,0&amp;vtp=1&amp;bbb=1"/>
              <p:cNvSpPr>
                <a:spLocks noRot="1" noChangeAspect="1" noMove="1" noResize="1" noEditPoints="1" noAdjustHandles="1" noChangeArrowheads="1" noChangeShapeType="1" noTextEdit="1"/>
              </p:cNvSpPr>
              <p:nvPr/>
            </p:nvSpPr>
            <p:spPr>
              <a:xfrm>
                <a:off x="832104" y="1446522"/>
                <a:ext cx="10533888" cy="2590800"/>
              </a:xfrm>
              <a:prstGeom prst="rect">
                <a:avLst/>
              </a:prstGeom>
              <a:blipFill>
                <a:blip r:embed="rId4"/>
                <a:stretch>
                  <a:fillRect l="-1389" r="-694" b="-32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76a7ecd9d.fixed?pid=f4f3fcf9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§3</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节测上分</a:t>
            </a:r>
            <a:endParaRPr lang="en-US" altLang="zh-CN" sz="4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b302b9a7c?vop=1&amp;pid=76a7ecd9d&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如果</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成等比数列，</a:t>
                </a:r>
                <a:r>
                  <a:rPr lang="en-US" altLang="zh-CN" sz="1800" b="0" i="0">
                    <a:solidFill>
                      <a:srgbClr val="000000"/>
                    </a:solidFill>
                    <a:latin typeface="微软雅黑" pitchFamily="34" charset="0"/>
                    <a:ea typeface="微软雅黑" pitchFamily="34" charset="-122"/>
                    <a:cs typeface="微软雅黑" pitchFamily="34" charset="-120"/>
                  </a:rPr>
                  <a:t>那么(</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1_1#b302b9a7c?vop=1&amp;pid=76a7ecd9d&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2_1#b302b9a7c.bracket?vop=1&amp;pid=76a7ecd9d&amp;color=0,0,0&amp;vpa=1&amp;vtp=1"/>
          <p:cNvSpPr/>
          <p:nvPr/>
        </p:nvSpPr>
        <p:spPr>
          <a:xfrm>
            <a:off x="5489416"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4_BD.1_2#b302b9a7c.choices?vop=1&amp;pid=76a7ecd9d&amp;color=0,0,0&amp;vtp=1&amp;bbb=1"/>
              <p:cNvSpPr/>
              <p:nvPr/>
            </p:nvSpPr>
            <p:spPr>
              <a:xfrm>
                <a:off x="832104" y="1489003"/>
                <a:ext cx="10533888" cy="356235"/>
              </a:xfrm>
              <a:prstGeom prst="rect">
                <a:avLst/>
              </a:prstGeom>
              <a:noFill/>
              <a:ln/>
            </p:spPr>
            <p:txBody>
              <a:bodyPr wrap="none" lIns="0" tIns="0" rIns="0" bIns="0" rtlCol="0" anchor="t"/>
              <a:lstStyle/>
              <a:p>
                <a:pPr latinLnBrk="1">
                  <a:lnSpc>
                    <a:spcPts val="3200"/>
                  </a:lnSpc>
                  <a:tabLst>
                    <a:tab pos="2525522" algn="l"/>
                    <a:tab pos="5203444" algn="l"/>
                    <a:tab pos="78813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1_2#b302b9a7c.choices?vop=1&amp;pid=76a7ecd9d&amp;color=0,0,0&amp;vtp=1&amp;bbb=1"/>
              <p:cNvSpPr>
                <a:spLocks noRot="1" noChangeAspect="1" noMove="1" noResize="1" noEditPoints="1" noAdjustHandles="1" noChangeArrowheads="1" noChangeShapeType="1" noTextEdit="1"/>
              </p:cNvSpPr>
              <p:nvPr/>
            </p:nvSpPr>
            <p:spPr>
              <a:xfrm>
                <a:off x="832104" y="1489003"/>
                <a:ext cx="10533888" cy="356235"/>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3_1#b302b9a7c?vop=1&amp;pid=76a7ecd9d&amp;color=0,0,0&amp;vtp=1&amp;bbb=1"/>
              <p:cNvSpPr/>
              <p:nvPr/>
            </p:nvSpPr>
            <p:spPr>
              <a:xfrm>
                <a:off x="832104" y="1891593"/>
                <a:ext cx="10610215"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【解析】依题意，</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&lt;0</m:t>
                    </m:r>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=(−9)×(−1)=9</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.故选B.</a:t>
                </a:r>
                <a:endParaRPr lang="en-US" altLang="zh-CN" sz="1800" dirty="0"/>
              </a:p>
            </p:txBody>
          </p:sp>
        </mc:Choice>
        <mc:Fallback>
          <p:sp>
            <p:nvSpPr>
              <p:cNvPr id="5" name="QC_4_AS.3_1#b302b9a7c?vop=1&amp;pid=76a7ecd9d&amp;color=0,0,0&amp;vtp=1&amp;bbb=1"/>
              <p:cNvSpPr>
                <a:spLocks noRot="1" noChangeAspect="1" noMove="1" noResize="1" noEditPoints="1" noAdjustHandles="1" noChangeArrowheads="1" noChangeShapeType="1" noTextEdit="1"/>
              </p:cNvSpPr>
              <p:nvPr/>
            </p:nvSpPr>
            <p:spPr>
              <a:xfrm>
                <a:off x="832104" y="1891593"/>
                <a:ext cx="10610215" cy="363284"/>
              </a:xfrm>
              <a:prstGeom prst="rect">
                <a:avLst/>
              </a:prstGeom>
              <a:blipFill>
                <a:blip r:embed="rId5"/>
                <a:stretch>
                  <a:fillRect l="-1379" r="-517"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7eb1119e0?vop=1&amp;pid=76a7ecd9d&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已知公比不为1的等比数列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成等差数列，则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4_1#7eb1119e0?vop=1&amp;pid=76a7ecd9d&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5_1#7eb1119e0.bracket?vop=1&amp;pid=76a7ecd9d&amp;color=0,0,0&amp;vpa=2&amp;vtp=1"/>
          <p:cNvSpPr/>
          <p:nvPr/>
        </p:nvSpPr>
        <p:spPr>
          <a:xfrm>
            <a:off x="8817388"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4_BD.4_2#7eb1119e0.choices?vop=1&amp;pid=76a7ecd9d&amp;color=0,0,0&amp;vtp=1&amp;bbb=1"/>
              <p:cNvSpPr/>
              <p:nvPr/>
            </p:nvSpPr>
            <p:spPr>
              <a:xfrm>
                <a:off x="832104" y="1489003"/>
                <a:ext cx="10533888" cy="360680"/>
              </a:xfrm>
              <a:prstGeom prst="rect">
                <a:avLst/>
              </a:prstGeom>
              <a:noFill/>
              <a:ln/>
            </p:spPr>
            <p:txBody>
              <a:bodyPr wrap="none" lIns="0" tIns="0" rIns="0" bIns="0" rtlCol="0" anchor="t"/>
              <a:lstStyle/>
              <a:p>
                <a:pPr latinLnBrk="1">
                  <a:lnSpc>
                    <a:spcPts val="3200"/>
                  </a:lnSpc>
                  <a:tabLst>
                    <a:tab pos="2782697" algn="l"/>
                    <a:tab pos="5374894" algn="l"/>
                    <a:tab pos="81321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3</a:t>
                </a:r>
                <a:endParaRPr lang="en-US" altLang="zh-CN" sz="1800" dirty="0"/>
              </a:p>
            </p:txBody>
          </p:sp>
        </mc:Choice>
        <mc:Fallback>
          <p:sp>
            <p:nvSpPr>
              <p:cNvPr id="4" name="QC_4_BD.4_2#7eb1119e0.choices?vop=1&amp;pid=76a7ecd9d&amp;color=0,0,0&amp;vtp=1&amp;bbb=1"/>
              <p:cNvSpPr>
                <a:spLocks noRot="1" noChangeAspect="1" noMove="1" noResize="1" noEditPoints="1" noAdjustHandles="1" noChangeArrowheads="1" noChangeShapeType="1" noTextEdit="1"/>
              </p:cNvSpPr>
              <p:nvPr/>
            </p:nvSpPr>
            <p:spPr>
              <a:xfrm>
                <a:off x="832104" y="1489003"/>
                <a:ext cx="10533888" cy="360680"/>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6_1#7eb1119e0?vop=1&amp;pid=76a7ecd9d&amp;color=0,0,0&amp;vtp=1&amp;bbb=1&amp;hb=1"/>
              <p:cNvSpPr/>
              <p:nvPr/>
            </p:nvSpPr>
            <p:spPr>
              <a:xfrm>
                <a:off x="832104" y="1862320"/>
                <a:ext cx="10533888" cy="939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【解析】设等比数列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，由题得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𝑞</m:t>
                    </m:r>
                    <m:r>
                      <a:rPr lang="en-US" altLang="zh-CN" b="0" i="0">
                        <a:solidFill>
                          <a:srgbClr val="000000"/>
                        </a:solidFill>
                        <a:latin typeface="Cambria Math" pitchFamily="34" charset="0"/>
                        <a:ea typeface="Cambria Math" pitchFamily="34" charset="-122"/>
                        <a:cs typeface="Cambria Math" pitchFamily="34" charset="-120"/>
                      </a:rPr>
                      <m:t>=−2</m:t>
                    </m:r>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4</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4</m:t>
                            </m:r>
                          </m:sup>
                        </m:sSup>
                      </m:num>
                      <m:den>
                        <m:r>
                          <a:rPr lang="en-US" altLang="zh-CN" b="0" i="0">
                            <a:solidFill>
                              <a:srgbClr val="000000"/>
                            </a:solidFill>
                            <a:latin typeface="Cambria Math" pitchFamily="34" charset="0"/>
                            <a:ea typeface="Cambria Math" pitchFamily="34" charset="-122"/>
                            <a:cs typeface="Cambria Math" pitchFamily="34" charset="-120"/>
                          </a:rPr>
                          <m:t>1−(−2)</m:t>
                        </m:r>
                      </m:den>
                    </m:f>
                    <m:r>
                      <a:rPr lang="en-US" altLang="zh-CN"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.故选A.</a:t>
                </a:r>
                <a:endParaRPr lang="en-US" altLang="zh-CN" dirty="0"/>
              </a:p>
            </p:txBody>
          </p:sp>
        </mc:Choice>
        <mc:Fallback>
          <p:sp>
            <p:nvSpPr>
              <p:cNvPr id="5" name="QC_4_AS.6_1#7eb1119e0?vop=1&amp;pid=76a7ecd9d&amp;color=0,0,0&amp;vtp=1&amp;bbb=1&amp;hb=1"/>
              <p:cNvSpPr>
                <a:spLocks noRot="1" noChangeAspect="1" noMove="1" noResize="1" noEditPoints="1" noAdjustHandles="1" noChangeArrowheads="1" noChangeShapeType="1" noTextEdit="1"/>
              </p:cNvSpPr>
              <p:nvPr/>
            </p:nvSpPr>
            <p:spPr>
              <a:xfrm>
                <a:off x="832104" y="1862320"/>
                <a:ext cx="10533888" cy="939800"/>
              </a:xfrm>
              <a:prstGeom prst="rect">
                <a:avLst/>
              </a:prstGeom>
              <a:blipFill>
                <a:blip r:embed="rId5"/>
                <a:stretch>
                  <a:fillRect l="-1389" b="-4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7153dceca?vop=1&amp;pid=76a7ecd9d&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为等比数列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的(</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7_1#7153dceca?vop=1&amp;pid=76a7ecd9d&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8_1#7153dceca.bracket?vop=1&amp;pid=76a7ecd9d&amp;color=0,0,0&amp;vpa=3&amp;vtp=1"/>
          <p:cNvSpPr/>
          <p:nvPr/>
        </p:nvSpPr>
        <p:spPr>
          <a:xfrm>
            <a:off x="10460196"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4_BD.7_2#7153dceca.choices?vop=1&amp;pid=76a7ecd9d&amp;color=0,0,0&amp;vtp=1&amp;bbb=1"/>
          <p:cNvSpPr/>
          <p:nvPr/>
        </p:nvSpPr>
        <p:spPr>
          <a:xfrm>
            <a:off x="832104" y="144703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充分不必要条件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必要不充分条件</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充分必要条件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既不充分也不必要条件</a:t>
            </a:r>
            <a:endParaRPr lang="en-US" altLang="zh-CN" sz="1800" dirty="0"/>
          </a:p>
        </p:txBody>
      </p:sp>
      <mc:AlternateContent xmlns:mc="http://schemas.openxmlformats.org/markup-compatibility/2006">
        <mc:Choice xmlns:a14="http://schemas.microsoft.com/office/drawing/2010/main" Requires="a14">
          <p:sp>
            <p:nvSpPr>
              <p:cNvPr id="5" name="QC_4_AS.9_1#7153dceca?vop=1&amp;pid=76a7ecd9d&amp;color=0,0,0&amp;vtp=1&amp;bbb=1"/>
              <p:cNvSpPr/>
              <p:nvPr/>
            </p:nvSpPr>
            <p:spPr>
              <a:xfrm>
                <a:off x="832104" y="2228715"/>
                <a:ext cx="10533888" cy="1281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时，由</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𝑞</m:t>
                        </m:r>
                      </m:den>
                    </m:f>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”的必要不充分条件.故选B.</a:t>
                </a:r>
                <a:endParaRPr lang="en-US" altLang="zh-CN" sz="1800" dirty="0"/>
              </a:p>
            </p:txBody>
          </p:sp>
        </mc:Choice>
        <mc:Fallback>
          <p:sp>
            <p:nvSpPr>
              <p:cNvPr id="5" name="QC_4_AS.9_1#7153dceca?vop=1&amp;pid=76a7ecd9d&amp;color=0,0,0&amp;vtp=1&amp;bbb=1"/>
              <p:cNvSpPr>
                <a:spLocks noRot="1" noChangeAspect="1" noMove="1" noResize="1" noEditPoints="1" noAdjustHandles="1" noChangeArrowheads="1" noChangeShapeType="1" noTextEdit="1"/>
              </p:cNvSpPr>
              <p:nvPr/>
            </p:nvSpPr>
            <p:spPr>
              <a:xfrm>
                <a:off x="832104" y="2228715"/>
                <a:ext cx="10533888" cy="1281430"/>
              </a:xfrm>
              <a:prstGeom prst="rect">
                <a:avLst/>
              </a:prstGeom>
              <a:blipFill>
                <a:blip r:embed="rId4"/>
                <a:stretch>
                  <a:fillRect l="-1389" b="-109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bd567a28e?vop=1&amp;pid=76a7ecd9d&amp;color=0,0,0&amp;vtp=1&amp;bt=1&amp;bbb=1&amp;hb=1"/>
              <p:cNvSpPr/>
              <p:nvPr/>
            </p:nvSpPr>
            <p:spPr>
              <a:xfrm>
                <a:off x="832104" y="1080000"/>
                <a:ext cx="10533888" cy="948055"/>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为数列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000000"/>
                            </a:solidFill>
                            <a:latin typeface="Cambria Math" pitchFamily="34" charset="0"/>
                            <a:ea typeface="Cambria Math" pitchFamily="34" charset="-122"/>
                            <a:cs typeface="Cambria Math" pitchFamily="34" charset="-120"/>
                          </a:rPr>
                          <m:t>N</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000000"/>
                            </a:solidFill>
                            <a:latin typeface="Cambria Math" pitchFamily="34" charset="0"/>
                            <a:ea typeface="Cambria Math" pitchFamily="34" charset="-122"/>
                            <a:cs typeface="Cambria Math" pitchFamily="34" charset="-120"/>
                          </a:rPr>
                          <m:t>S</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=45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000000"/>
                            </a:solidFill>
                            <a:latin typeface="Cambria Math" pitchFamily="34" charset="0"/>
                            <a:ea typeface="Cambria Math" pitchFamily="34" charset="-122"/>
                            <a:cs typeface="Cambria Math" pitchFamily="34" charset="-120"/>
                          </a:rPr>
                          <m:t>a</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1800" b="0" i="0">
                            <a:solidFill>
                              <a:srgbClr val="000000"/>
                            </a:solidFill>
                            <a:latin typeface="Cambria Math" pitchFamily="34" charset="0"/>
                            <a:ea typeface="Cambria Math" pitchFamily="34" charset="-122"/>
                            <a:cs typeface="Cambria Math" pitchFamily="34" charset="-120"/>
                          </a:rPr>
                          <m:t>a</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=72</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4</m:t>
                            </m:r>
                          </m:lim>
                        </m:limUpp>
                      </m:e>
                      <m:lim>
                        <m:r>
                          <m:rPr>
                            <m:sty m:val="p"/>
                          </m:rPr>
                          <a:rPr lang="en-US" altLang="zh-CN" sz="1800" b="0">
                            <a:solidFill>
                              <a:srgbClr val="000000"/>
                            </a:solidFill>
                            <a:latin typeface="Cambria Math" panose="02040503050406030204" pitchFamily="18" charset="0"/>
                          </a:rPr>
                          <m:t>i</m:t>
                        </m:r>
                        <m:r>
                          <a:rPr lang="en-US" altLang="zh-CN" sz="1800" b="0">
                            <a:solidFill>
                              <a:srgbClr val="000000"/>
                            </a:solidFill>
                            <a:latin typeface="Cambria Math" panose="02040503050406030204" pitchFamily="18" charset="0"/>
                          </a:rPr>
                          <m:t>=1</m:t>
                        </m:r>
                      </m:lim>
                    </m:limLow>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m:rPr>
                                <m:sty m:val="p"/>
                              </m:rPr>
                              <a:rPr lang="en-US" altLang="zh-CN" sz="1800" b="0" i="0">
                                <a:solidFill>
                                  <a:srgbClr val="000000"/>
                                </a:solidFill>
                                <a:latin typeface="Cambria Math" pitchFamily="34" charset="0"/>
                                <a:ea typeface="Cambria Math" pitchFamily="34" charset="-122"/>
                                <a:cs typeface="Cambria Math" pitchFamily="34" charset="-120"/>
                              </a:rPr>
                              <m:t>i</m:t>
                            </m:r>
                          </m:sub>
                        </m:sSub>
                      </m:den>
                    </m:f>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0_1#bd567a28e?vop=1&amp;pid=76a7ecd9d&amp;color=0,0,0&amp;vtp=1&amp;bt=1&amp;bbb=1&amp;hb=1"/>
              <p:cNvSpPr>
                <a:spLocks noRot="1" noChangeAspect="1" noMove="1" noResize="1" noEditPoints="1" noAdjustHandles="1" noChangeArrowheads="1" noChangeShapeType="1" noTextEdit="1"/>
              </p:cNvSpPr>
              <p:nvPr/>
            </p:nvSpPr>
            <p:spPr>
              <a:xfrm>
                <a:off x="832104" y="1080000"/>
                <a:ext cx="10533888" cy="948055"/>
              </a:xfrm>
              <a:prstGeom prst="rect">
                <a:avLst/>
              </a:prstGeom>
              <a:blipFill>
                <a:blip r:embed="rId3"/>
                <a:stretch>
                  <a:fillRect l="-1389" b="-14744"/>
                </a:stretch>
              </a:blipFill>
              <a:ln/>
            </p:spPr>
            <p:txBody>
              <a:bodyPr/>
              <a:lstStyle/>
              <a:p>
                <a:r>
                  <a:rPr lang="zh-CN" altLang="en-US">
                    <a:noFill/>
                  </a:rPr>
                  <a:t> </a:t>
                </a:r>
              </a:p>
            </p:txBody>
          </p:sp>
        </mc:Fallback>
      </mc:AlternateContent>
      <p:sp>
        <p:nvSpPr>
          <p:cNvPr id="3" name="QC_4_AN.11_1#bd567a28e.bracket?vop=1&amp;pid=76a7ecd9d&amp;color=0,0,0&amp;vpa=4&amp;vtp=1"/>
          <p:cNvSpPr/>
          <p:nvPr/>
        </p:nvSpPr>
        <p:spPr>
          <a:xfrm>
            <a:off x="1015460" y="16635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4_BD.10_2#bd567a28e.choices?vop=1&amp;pid=76a7ecd9d&amp;color=0,0,0&amp;vtp=1&amp;bbb=1"/>
              <p:cNvSpPr/>
              <p:nvPr/>
            </p:nvSpPr>
            <p:spPr>
              <a:xfrm>
                <a:off x="832104" y="2036945"/>
                <a:ext cx="10533888" cy="536575"/>
              </a:xfrm>
              <a:prstGeom prst="rect">
                <a:avLst/>
              </a:prstGeom>
              <a:noFill/>
              <a:ln/>
            </p:spPr>
            <p:txBody>
              <a:bodyPr wrap="none" lIns="0" tIns="0" rIns="0" bIns="0" rtlCol="0" anchor="t"/>
              <a:lstStyle/>
              <a:p>
                <a:pPr latinLnBrk="1">
                  <a:lnSpc>
                    <a:spcPts val="4600"/>
                  </a:lnSpc>
                  <a:tabLst>
                    <a:tab pos="2750947" algn="l"/>
                    <a:tab pos="5463794" algn="l"/>
                    <a:tab pos="81004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15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10_2#bd567a28e.choices?vop=1&amp;pid=76a7ecd9d&amp;color=0,0,0&amp;vtp=1&amp;bbb=1"/>
              <p:cNvSpPr>
                <a:spLocks noRot="1" noChangeAspect="1" noMove="1" noResize="1" noEditPoints="1" noAdjustHandles="1" noChangeArrowheads="1" noChangeShapeType="1" noTextEdit="1"/>
              </p:cNvSpPr>
              <p:nvPr/>
            </p:nvSpPr>
            <p:spPr>
              <a:xfrm>
                <a:off x="832104" y="2036945"/>
                <a:ext cx="10533888" cy="536575"/>
              </a:xfrm>
              <a:prstGeom prst="rect">
                <a:avLst/>
              </a:prstGeom>
              <a:blipFill>
                <a:blip r:embed="rId4"/>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12_1#bd567a28e?vop=1&amp;pid=76a7ecd9d&amp;color=0,0,0&amp;vtp=1&amp;bbb=1"/>
              <p:cNvSpPr/>
              <p:nvPr/>
            </p:nvSpPr>
            <p:spPr>
              <a:xfrm>
                <a:off x="832104" y="2578346"/>
                <a:ext cx="10533888" cy="240665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【解析】由题可知，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1" i="0">
                            <a:solidFill>
                              <a:srgbClr val="000000"/>
                            </a:solidFill>
                            <a:latin typeface="Cambria Math" pitchFamily="34" charset="0"/>
                            <a:ea typeface="Cambria Math" pitchFamily="34" charset="-122"/>
                            <a:cs typeface="Cambria Math" pitchFamily="34" charset="-120"/>
                          </a:rPr>
                          <m:t>𝐍</m:t>
                        </m:r>
                      </m:e>
                      <m:sub>
                        <m:r>
                          <a:rPr lang="en-US" altLang="zh-CN" sz="1800" b="0" i="0">
                            <a:solidFill>
                              <a:srgbClr val="000000"/>
                            </a:solidFill>
                            <a:latin typeface="Cambria Math" pitchFamily="34" charset="0"/>
                            <a:ea typeface="Cambria Math" pitchFamily="34" charset="-122"/>
                            <a:cs typeface="Cambria Math" pitchFamily="34" charset="-120"/>
                          </a:rPr>
                          <m:t>+</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为等比数列，又</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=72</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=72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4</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𝑖</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72×72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45</m:t>
                        </m:r>
                      </m:num>
                      <m:den>
                        <m:r>
                          <a:rPr lang="en-US" altLang="zh-CN" sz="1800" b="0" i="0">
                            <a:solidFill>
                              <a:srgbClr val="000000"/>
                            </a:solidFill>
                            <a:latin typeface="Cambria Math" pitchFamily="34" charset="0"/>
                            <a:ea typeface="Cambria Math" pitchFamily="34" charset="-122"/>
                            <a:cs typeface="Cambria Math" pitchFamily="34" charset="-120"/>
                          </a:rPr>
                          <m:t>72</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.故选C.</a:t>
                </a:r>
                <a:endParaRPr lang="en-US" altLang="zh-CN" sz="1800" dirty="0"/>
              </a:p>
            </p:txBody>
          </p:sp>
        </mc:Choice>
        <mc:Fallback>
          <p:sp>
            <p:nvSpPr>
              <p:cNvPr id="5" name="QC_4_AS.12_1#bd567a28e?vop=1&amp;pid=76a7ecd9d&amp;color=0,0,0&amp;vtp=1&amp;bbb=1"/>
              <p:cNvSpPr>
                <a:spLocks noRot="1" noChangeAspect="1" noMove="1" noResize="1" noEditPoints="1" noAdjustHandles="1" noChangeArrowheads="1" noChangeShapeType="1" noTextEdit="1"/>
              </p:cNvSpPr>
              <p:nvPr/>
            </p:nvSpPr>
            <p:spPr>
              <a:xfrm>
                <a:off x="832104" y="2578346"/>
                <a:ext cx="10533888" cy="2406650"/>
              </a:xfrm>
              <a:prstGeom prst="rect">
                <a:avLst/>
              </a:prstGeom>
              <a:blipFill>
                <a:blip r:embed="rId5"/>
                <a:stretch>
                  <a:fillRect l="-1389" b="-32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7d1698297?vop=1&amp;pid=76a7ecd9d&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已知等比数列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=140</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13_1#7d1698297?vop=1&amp;pid=76a7ecd9d&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14_1#7d1698297.bracket?vop=1&amp;pid=76a7ecd9d&amp;color=0,0,0&amp;vpa=5&amp;vtp=1"/>
          <p:cNvSpPr/>
          <p:nvPr/>
        </p:nvSpPr>
        <p:spPr>
          <a:xfrm>
            <a:off x="9106250"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4_BD.13_2#7d1698297.choices?vop=1&amp;pid=76a7ecd9d&amp;color=0,0,0&amp;vtp=1&amp;bbb=1"/>
              <p:cNvSpPr/>
              <p:nvPr/>
            </p:nvSpPr>
            <p:spPr>
              <a:xfrm>
                <a:off x="832104" y="1489003"/>
                <a:ext cx="10533888" cy="360680"/>
              </a:xfrm>
              <a:prstGeom prst="rect">
                <a:avLst/>
              </a:prstGeom>
              <a:noFill/>
              <a:ln/>
            </p:spPr>
            <p:txBody>
              <a:bodyPr wrap="none" lIns="0" tIns="0" rIns="0" bIns="0" rtlCol="0" anchor="t"/>
              <a:lstStyle/>
              <a:p>
                <a:pPr latinLnBrk="1">
                  <a:lnSpc>
                    <a:spcPts val="3200"/>
                  </a:lnSpc>
                  <a:tabLst>
                    <a:tab pos="2493772" algn="l"/>
                    <a:tab pos="4797044" algn="l"/>
                    <a:tab pos="77607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30或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−40</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或40</a:t>
                </a:r>
                <a:endParaRPr lang="en-US" altLang="zh-CN" sz="1800" dirty="0"/>
              </a:p>
            </p:txBody>
          </p:sp>
        </mc:Choice>
        <mc:Fallback>
          <p:sp>
            <p:nvSpPr>
              <p:cNvPr id="4" name="QC_4_BD.13_2#7d1698297.choices?vop=1&amp;pid=76a7ecd9d&amp;color=0,0,0&amp;vtp=1&amp;bbb=1"/>
              <p:cNvSpPr>
                <a:spLocks noRot="1" noChangeAspect="1" noMove="1" noResize="1" noEditPoints="1" noAdjustHandles="1" noChangeArrowheads="1" noChangeShapeType="1" noTextEdit="1"/>
              </p:cNvSpPr>
              <p:nvPr/>
            </p:nvSpPr>
            <p:spPr>
              <a:xfrm>
                <a:off x="832104" y="1489003"/>
                <a:ext cx="10533888" cy="360680"/>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15_1#7d1698297?vop=1&amp;pid=76a7ecd9d&amp;color=0,0,0&amp;vtp=1&amp;bbb=1"/>
              <p:cNvSpPr/>
              <p:nvPr/>
            </p:nvSpPr>
            <p:spPr>
              <a:xfrm>
                <a:off x="832104" y="1862320"/>
                <a:ext cx="10533888" cy="2298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【解析】设等比数列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的公比为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=140</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=13</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r>
                      <a:rPr lang="en-US" altLang="zh-CN" sz="1800" b="0" i="0">
                        <a:solidFill>
                          <a:srgbClr val="000000"/>
                        </a:solidFill>
                        <a:latin typeface="Cambria Math" pitchFamily="34" charset="0"/>
                        <a:ea typeface="Cambria Math" pitchFamily="34" charset="-122"/>
                        <a:cs typeface="Cambria Math" pitchFamily="34" charset="-120"/>
                      </a:rPr>
                      <m:t>=10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=130</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24</m:t>
                            </m:r>
                          </m:sup>
                        </m:sSup>
                      </m:num>
                      <m:den>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+1=13</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−12=0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解</a:t>
                </a:r>
                <a:r>
                  <a:rPr lang="en-US" altLang="zh-CN" sz="1800"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（舍去），</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num>
                      <m:den>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16</m:t>
                            </m:r>
                          </m:sup>
                        </m:sSup>
                      </m:num>
                      <m:den>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𝑞</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r>
                      <a:rPr lang="en-US" altLang="zh-CN" sz="1800" b="0" i="0">
                        <a:solidFill>
                          <a:srgbClr val="00000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.故选B．</a:t>
                </a:r>
                <a:endParaRPr lang="en-US" altLang="zh-CN" sz="1800" dirty="0"/>
              </a:p>
            </p:txBody>
          </p:sp>
        </mc:Choice>
        <mc:Fallback>
          <p:sp>
            <p:nvSpPr>
              <p:cNvPr id="5" name="QC_4_AS.15_1#7d1698297?vop=1&amp;pid=76a7ecd9d&amp;color=0,0,0&amp;vtp=1&amp;bbb=1"/>
              <p:cNvSpPr>
                <a:spLocks noRot="1" noChangeAspect="1" noMove="1" noResize="1" noEditPoints="1" noAdjustHandles="1" noChangeArrowheads="1" noChangeShapeType="1" noTextEdit="1"/>
              </p:cNvSpPr>
              <p:nvPr/>
            </p:nvSpPr>
            <p:spPr>
              <a:xfrm>
                <a:off x="832104" y="1862320"/>
                <a:ext cx="10533888" cy="2298700"/>
              </a:xfrm>
              <a:prstGeom prst="rect">
                <a:avLst/>
              </a:prstGeom>
              <a:blipFill>
                <a:blip r:embed="rId5"/>
                <a:stretch>
                  <a:fillRect l="-1389" b="-18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16_1#7d1698297?vop=1&amp;pid=76a7ecd9d&amp;color=0,0,0&amp;vtp=1&amp;bt=1&amp;bbb=1&amp;h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一题多解</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由</a:t>
                </a:r>
                <a:r>
                  <a:rPr lang="en-US" altLang="zh-CN" sz="1800" b="0" i="0">
                    <a:solidFill>
                      <a:srgbClr val="000000"/>
                    </a:solidFill>
                    <a:latin typeface="微软雅黑" pitchFamily="34" charset="0"/>
                    <a:ea typeface="楷体" pitchFamily="34" charset="-122"/>
                    <a:cs typeface="微软雅黑" pitchFamily="34" charset="-120"/>
                  </a:rPr>
                  <a:t>题意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r>
                      <a:rPr lang="en-US" altLang="zh-CN" sz="1800" b="0" i="0">
                        <a:solidFill>
                          <a:srgbClr val="000000"/>
                        </a:solidFill>
                        <a:latin typeface="Cambria Math" pitchFamily="34" charset="0"/>
                        <a:ea typeface="Cambria Math" pitchFamily="34" charset="-122"/>
                        <a:cs typeface="Cambria Math" pitchFamily="34" charset="-120"/>
                      </a:rPr>
                      <m:t>=10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=130</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易知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𝑞</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8</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24</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成等比数列</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所以</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=10(130−</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−10</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200=0</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=40</m:t>
                    </m:r>
                  </m:oMath>
                </a14:m>
                <a:r>
                  <a:rPr lang="en-US" altLang="zh-CN" sz="1800" b="0" i="0" dirty="0">
                    <a:solidFill>
                      <a:srgbClr val="000000"/>
                    </a:solidFill>
                    <a:latin typeface="微软雅黑" pitchFamily="34" charset="0"/>
                    <a:ea typeface="楷体"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16</m:t>
                        </m:r>
                      </m:sub>
                    </m:sSub>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不可能满足</a:t>
                </a:r>
              </a:p>
              <a:p>
                <a:pPr latinLnBrk="1">
                  <a:lnSpc>
                    <a:spcPts val="3100"/>
                  </a:lnSpc>
                </a:pP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8</m:t>
                        </m:r>
                      </m:sub>
                    </m:sSub>
                    <m:r>
                      <a:rPr lang="en-US" altLang="zh-CN" b="0" i="0">
                        <a:solidFill>
                          <a:srgbClr val="000000"/>
                        </a:solidFill>
                        <a:latin typeface="Cambria Math" pitchFamily="34" charset="0"/>
                        <a:ea typeface="Cambria Math" pitchFamily="34" charset="-122"/>
                        <a:cs typeface="Cambria Math" pitchFamily="34" charset="-120"/>
                      </a:rPr>
                      <m:t>=10</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24</m:t>
                        </m:r>
                      </m:sub>
                    </m:sSub>
                    <m:r>
                      <a:rPr lang="en-US" altLang="zh-CN" b="0" i="0">
                        <a:solidFill>
                          <a:srgbClr val="000000"/>
                        </a:solidFill>
                        <a:latin typeface="Cambria Math" pitchFamily="34" charset="0"/>
                        <a:ea typeface="Cambria Math" pitchFamily="34" charset="-122"/>
                        <a:cs typeface="Cambria Math" pitchFamily="34" charset="-120"/>
                      </a:rPr>
                      <m:t>=130</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故舍去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16</m:t>
                        </m:r>
                      </m:sub>
                    </m:sSub>
                    <m:r>
                      <a:rPr lang="en-US" altLang="zh-CN" b="0" i="0">
                        <a:solidFill>
                          <a:srgbClr val="00000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2" name="QC_4_EX.16_1#7d1698297?vop=1&amp;pid=76a7ecd9d&amp;color=0,0,0&amp;vtp=1&amp;bt=1&amp;bbb=1&amp;hb=1"/>
              <p:cNvSpPr>
                <a:spLocks noRot="1" noChangeAspect="1" noMove="1" noResize="1" noEditPoints="1" noAdjustHandles="1" noChangeArrowheads="1" noChangeShapeType="1" noTextEdit="1"/>
              </p:cNvSpPr>
              <p:nvPr/>
            </p:nvSpPr>
            <p:spPr>
              <a:xfrm>
                <a:off x="832104" y="1080000"/>
                <a:ext cx="10533888" cy="1608455"/>
              </a:xfrm>
              <a:prstGeom prst="rect">
                <a:avLst/>
              </a:prstGeom>
              <a:blipFill>
                <a:blip r:embed="rId3"/>
                <a:stretch>
                  <a:fillRect l="-1389" r="-752" b="-9091"/>
                </a:stretch>
              </a:blipFill>
              <a:ln/>
            </p:spPr>
            <p:txBody>
              <a:bodyPr/>
              <a:lstStyle/>
              <a:p>
                <a:r>
                  <a:rPr lang="zh-CN" altLang="en-US">
                    <a:noFill/>
                  </a:rPr>
                  <a:t> </a:t>
                </a:r>
              </a:p>
            </p:txBody>
          </p:sp>
        </mc:Fallback>
      </mc:AlternateContent>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2819</Words>
  <Application>Microsoft Office PowerPoint</Application>
  <PresentationFormat>宽屏</PresentationFormat>
  <Paragraphs>180</Paragraphs>
  <Slides>24</Slides>
  <Notes>23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2025-10-22T07:36:06Z</dcterms:created>
  <dcterms:modified xsi:type="dcterms:W3CDTF">2025-10-22T07:41:15Z</dcterms:modified>
  <cp:category/>
  <cp:contentStatus/>
</cp:coreProperties>
</file>